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hkg/hc56XTP3bFTrx5DX4la1We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d8f18a534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gd8f18a5343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d8f18a5343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d8f18a5343_1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d8f18a5343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d8f18a5343_1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d8f18a5343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d8f18a5343_1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6" name="Shape 6"/>
        <p:cNvGrpSpPr/>
        <p:nvPr/>
      </p:nvGrpSpPr>
      <p:grpSpPr>
        <a:xfrm>
          <a:off x="0" y="0"/>
          <a:ext cx="0" cy="0"/>
          <a:chOff x="0" y="0"/>
          <a:chExt cx="0" cy="0"/>
        </a:xfrm>
      </p:grpSpPr>
      <p:sp>
        <p:nvSpPr>
          <p:cNvPr id="7" name="Google Shape;7;p5"/>
          <p:cNvSpPr/>
          <p:nvPr/>
        </p:nvSpPr>
        <p:spPr>
          <a:xfrm>
            <a:off x="0" y="6611257"/>
            <a:ext cx="12192000" cy="268513"/>
          </a:xfrm>
          <a:prstGeom prst="rect">
            <a:avLst/>
          </a:prstGeom>
          <a:solidFill>
            <a:srgbClr val="4CAD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 name="Google Shape;8;p5"/>
          <p:cNvSpPr/>
          <p:nvPr/>
        </p:nvSpPr>
        <p:spPr>
          <a:xfrm>
            <a:off x="1" y="6429828"/>
            <a:ext cx="12192000" cy="268513"/>
          </a:xfrm>
          <a:prstGeom prst="rect">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IRO Project" id="9" name="Google Shape;9;p5"/>
          <p:cNvPicPr preferRelativeResize="0"/>
          <p:nvPr/>
        </p:nvPicPr>
        <p:blipFill rotWithShape="1">
          <a:blip r:embed="rId2">
            <a:alphaModFix/>
          </a:blip>
          <a:srcRect b="0" l="0" r="61759" t="0"/>
          <a:stretch/>
        </p:blipFill>
        <p:spPr>
          <a:xfrm>
            <a:off x="662402" y="159659"/>
            <a:ext cx="2471604" cy="1170004"/>
          </a:xfrm>
          <a:prstGeom prst="rect">
            <a:avLst/>
          </a:prstGeom>
          <a:noFill/>
          <a:ln>
            <a:noFill/>
          </a:ln>
        </p:spPr>
      </p:pic>
      <p:pic>
        <p:nvPicPr>
          <p:cNvPr descr="Imagen relacionada" id="10" name="Google Shape;10;p5"/>
          <p:cNvPicPr preferRelativeResize="0"/>
          <p:nvPr/>
        </p:nvPicPr>
        <p:blipFill rotWithShape="1">
          <a:blip r:embed="rId3">
            <a:alphaModFix/>
          </a:blip>
          <a:srcRect b="0" l="0" r="0" t="0"/>
          <a:stretch/>
        </p:blipFill>
        <p:spPr>
          <a:xfrm>
            <a:off x="8928308" y="159659"/>
            <a:ext cx="2921986" cy="834660"/>
          </a:xfrm>
          <a:prstGeom prst="rect">
            <a:avLst/>
          </a:prstGeom>
          <a:noFill/>
          <a:ln>
            <a:noFill/>
          </a:ln>
        </p:spPr>
      </p:pic>
      <p:sp>
        <p:nvSpPr>
          <p:cNvPr id="11" name="Google Shape;11;p5"/>
          <p:cNvSpPr txBox="1"/>
          <p:nvPr>
            <p:ph type="title"/>
          </p:nvPr>
        </p:nvSpPr>
        <p:spPr>
          <a:xfrm>
            <a:off x="662402" y="1190304"/>
            <a:ext cx="10515600" cy="64157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4CADD8"/>
              </a:buClr>
              <a:buSzPts val="2800"/>
              <a:buFont typeface="Calibri"/>
              <a:buNone/>
              <a:defRPr b="0" i="0" sz="2800" u="none" cap="none" strike="noStrike">
                <a:solidFill>
                  <a:srgbClr val="4CADD8"/>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Google Shape;74;p14"/>
          <p:cNvSpPr txBox="1"/>
          <p:nvPr>
            <p:ph idx="1" type="body"/>
          </p:nvPr>
        </p:nvSpPr>
        <p:spPr>
          <a:xfrm rot="5400000">
            <a:off x="3592053" y="-349536"/>
            <a:ext cx="4351338" cy="105156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Google Shape;75;p14"/>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14"/>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4"/>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7133431" y="1956594"/>
            <a:ext cx="5811838" cy="26289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Google Shape;80;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Google Shape;81;p15"/>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5"/>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5"/>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2" name="Shape 12"/>
        <p:cNvGrpSpPr/>
        <p:nvPr/>
      </p:nvGrpSpPr>
      <p:grpSpPr>
        <a:xfrm>
          <a:off x="0" y="0"/>
          <a:ext cx="0" cy="0"/>
          <a:chOff x="0" y="0"/>
          <a:chExt cx="0" cy="0"/>
        </a:xfrm>
      </p:grpSpPr>
      <p:sp>
        <p:nvSpPr>
          <p:cNvPr id="13" name="Google Shape;13;p6"/>
          <p:cNvSpPr txBox="1"/>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1200">
                <a:solidFill>
                  <a:srgbClr val="888888"/>
                </a:solidFill>
                <a:latin typeface="Calibri"/>
                <a:ea typeface="Calibri"/>
                <a:cs typeface="Calibri"/>
                <a:sym typeface="Calibri"/>
              </a:rPr>
              <a:t>11/05/2021</a:t>
            </a:r>
            <a:endParaRPr sz="1200">
              <a:solidFill>
                <a:srgbClr val="888888"/>
              </a:solidFill>
              <a:latin typeface="Calibri"/>
              <a:ea typeface="Calibri"/>
              <a:cs typeface="Calibri"/>
              <a:sym typeface="Calibri"/>
            </a:endParaRPr>
          </a:p>
        </p:txBody>
      </p:sp>
      <p:sp>
        <p:nvSpPr>
          <p:cNvPr id="14" name="Google Shape;14;p6"/>
          <p:cNvSpPr/>
          <p:nvPr/>
        </p:nvSpPr>
        <p:spPr>
          <a:xfrm rot="5400000">
            <a:off x="600196" y="-600195"/>
            <a:ext cx="9962061" cy="11162456"/>
          </a:xfrm>
          <a:prstGeom prst="rtTriangle">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 name="Google Shape;15;p6"/>
          <p:cNvSpPr/>
          <p:nvPr/>
        </p:nvSpPr>
        <p:spPr>
          <a:xfrm rot="5400000">
            <a:off x="527101" y="-527104"/>
            <a:ext cx="9376232" cy="10430440"/>
          </a:xfrm>
          <a:prstGeom prst="rtTriangle">
            <a:avLst/>
          </a:prstGeom>
          <a:solidFill>
            <a:srgbClr val="4CAD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16" name="Google Shape;16;p6"/>
          <p:cNvSpPr txBox="1"/>
          <p:nvPr/>
        </p:nvSpPr>
        <p:spPr>
          <a:xfrm>
            <a:off x="9272241" y="4650168"/>
            <a:ext cx="2881238" cy="3939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4CADD8"/>
                </a:solidFill>
                <a:latin typeface="Calibri"/>
                <a:ea typeface="Calibri"/>
                <a:cs typeface="Calibri"/>
                <a:sym typeface="Calibri"/>
              </a:rPr>
              <a:t>WWW. CIROPROJECT.COM</a:t>
            </a:r>
            <a:endParaRPr sz="1800">
              <a:solidFill>
                <a:srgbClr val="4CADD8"/>
              </a:solidFill>
              <a:latin typeface="Calibri"/>
              <a:ea typeface="Calibri"/>
              <a:cs typeface="Calibri"/>
              <a:sym typeface="Calibri"/>
            </a:endParaRPr>
          </a:p>
        </p:txBody>
      </p:sp>
      <p:sp>
        <p:nvSpPr>
          <p:cNvPr id="17" name="Google Shape;17;p6"/>
          <p:cNvSpPr txBox="1"/>
          <p:nvPr/>
        </p:nvSpPr>
        <p:spPr>
          <a:xfrm>
            <a:off x="6133337" y="3819171"/>
            <a:ext cx="5844987" cy="92333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5400">
                <a:solidFill>
                  <a:srgbClr val="4CADD8"/>
                </a:solidFill>
                <a:latin typeface="Calibri"/>
                <a:ea typeface="Calibri"/>
                <a:cs typeface="Calibri"/>
                <a:sym typeface="Calibri"/>
              </a:rPr>
              <a:t>CIRO PROJECT</a:t>
            </a:r>
            <a:endParaRPr/>
          </a:p>
        </p:txBody>
      </p:sp>
      <p:pic>
        <p:nvPicPr>
          <p:cNvPr descr="CIRO Project" id="18" name="Google Shape;18;p6"/>
          <p:cNvPicPr preferRelativeResize="0"/>
          <p:nvPr/>
        </p:nvPicPr>
        <p:blipFill rotWithShape="1">
          <a:blip r:embed="rId2">
            <a:alphaModFix/>
          </a:blip>
          <a:srcRect b="0" l="0" r="61759" t="0"/>
          <a:stretch/>
        </p:blipFill>
        <p:spPr>
          <a:xfrm>
            <a:off x="9651945" y="2777211"/>
            <a:ext cx="2471604" cy="1170004"/>
          </a:xfrm>
          <a:prstGeom prst="rect">
            <a:avLst/>
          </a:prstGeom>
          <a:noFill/>
          <a:ln>
            <a:noFill/>
          </a:ln>
        </p:spPr>
      </p:pic>
      <p:sp>
        <p:nvSpPr>
          <p:cNvPr id="19" name="Google Shape;19;p6"/>
          <p:cNvSpPr/>
          <p:nvPr/>
        </p:nvSpPr>
        <p:spPr>
          <a:xfrm rot="10800000">
            <a:off x="7223910" y="384632"/>
            <a:ext cx="2414922" cy="2665988"/>
          </a:xfrm>
          <a:prstGeom prst="teardrop">
            <a:avLst>
              <a:gd fmla="val 100000" name="adj"/>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0" name="Google Shape;20;p6"/>
          <p:cNvSpPr/>
          <p:nvPr/>
        </p:nvSpPr>
        <p:spPr>
          <a:xfrm>
            <a:off x="7473140" y="1134632"/>
            <a:ext cx="1856364"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1400">
                <a:solidFill>
                  <a:schemeClr val="lt1"/>
                </a:solidFill>
                <a:latin typeface="Calibri"/>
                <a:ea typeface="Calibri"/>
                <a:cs typeface="Calibri"/>
                <a:sym typeface="Calibri"/>
              </a:rPr>
              <a:t>INTRODUCING THE IMPORTANCE OF THE COMING EUROPEAN “GREEN” ENERGY MODEL IN SCHOOL EDUCATION</a:t>
            </a:r>
            <a:endParaRPr b="1" i="1" sz="1400">
              <a:solidFill>
                <a:schemeClr val="lt1"/>
              </a:solidFill>
              <a:latin typeface="Calibri"/>
              <a:ea typeface="Calibri"/>
              <a:cs typeface="Calibri"/>
              <a:sym typeface="Calibri"/>
            </a:endParaRPr>
          </a:p>
        </p:txBody>
      </p:sp>
      <p:sp>
        <p:nvSpPr>
          <p:cNvPr id="21" name="Google Shape;21;p6"/>
          <p:cNvSpPr/>
          <p:nvPr/>
        </p:nvSpPr>
        <p:spPr>
          <a:xfrm>
            <a:off x="3378563" y="2953356"/>
            <a:ext cx="3877809" cy="3583430"/>
          </a:xfrm>
          <a:prstGeom prst="teardrop">
            <a:avLst>
              <a:gd fmla="val 100000" name="adj"/>
            </a:avLst>
          </a:prstGeom>
          <a:solidFill>
            <a:schemeClr val="lt1"/>
          </a:solidFill>
          <a:ln cap="flat" cmpd="sng" w="12700">
            <a:solidFill>
              <a:srgbClr val="9ECB81"/>
            </a:solidFill>
            <a:prstDash val="solid"/>
            <a:miter lim="800000"/>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 name="Google Shape;22;p6"/>
          <p:cNvSpPr/>
          <p:nvPr/>
        </p:nvSpPr>
        <p:spPr>
          <a:xfrm>
            <a:off x="7473140" y="6263874"/>
            <a:ext cx="4318183"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200">
                <a:solidFill>
                  <a:srgbClr val="004494"/>
                </a:solidFill>
                <a:latin typeface="Calibri"/>
                <a:ea typeface="Calibri"/>
                <a:cs typeface="Calibri"/>
                <a:sym typeface="Calibri"/>
              </a:rPr>
              <a:t>ERASMUS+ Programme 2018 – KA2 School Education Project nº: 2018-1-ES01-KA201-050618</a:t>
            </a:r>
            <a:endParaRPr sz="1200">
              <a:solidFill>
                <a:srgbClr val="004494"/>
              </a:solidFill>
              <a:latin typeface="Calibri"/>
              <a:ea typeface="Calibri"/>
              <a:cs typeface="Calibri"/>
              <a:sym typeface="Calibri"/>
            </a:endParaRPr>
          </a:p>
        </p:txBody>
      </p:sp>
      <p:pic>
        <p:nvPicPr>
          <p:cNvPr descr="Imagen relacionada" id="23" name="Google Shape;23;p6"/>
          <p:cNvPicPr preferRelativeResize="0"/>
          <p:nvPr/>
        </p:nvPicPr>
        <p:blipFill rotWithShape="1">
          <a:blip r:embed="rId3">
            <a:alphaModFix/>
          </a:blip>
          <a:srcRect b="0" l="0" r="0" t="0"/>
          <a:stretch/>
        </p:blipFill>
        <p:spPr>
          <a:xfrm>
            <a:off x="8903121" y="5367131"/>
            <a:ext cx="2921986" cy="834660"/>
          </a:xfrm>
          <a:prstGeom prst="rect">
            <a:avLst/>
          </a:prstGeom>
          <a:noFill/>
          <a:ln>
            <a:noFill/>
          </a:ln>
        </p:spPr>
      </p:pic>
      <p:sp>
        <p:nvSpPr>
          <p:cNvPr id="24" name="Google Shape;24;p6"/>
          <p:cNvSpPr txBox="1"/>
          <p:nvPr>
            <p:ph type="title"/>
          </p:nvPr>
        </p:nvSpPr>
        <p:spPr>
          <a:xfrm>
            <a:off x="3003922" y="1553786"/>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6"/>
          <p:cNvSpPr/>
          <p:nvPr/>
        </p:nvSpPr>
        <p:spPr>
          <a:xfrm>
            <a:off x="483718" y="3329565"/>
            <a:ext cx="2598484"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1800">
                <a:solidFill>
                  <a:schemeClr val="lt1"/>
                </a:solidFill>
                <a:latin typeface="Calibri"/>
                <a:ea typeface="Calibri"/>
                <a:cs typeface="Calibri"/>
                <a:sym typeface="Calibri"/>
              </a:rPr>
              <a:t>CIRO LEARNING ACTIVITY</a:t>
            </a:r>
            <a:endParaRPr/>
          </a:p>
          <a:p>
            <a:pPr indent="0" lvl="0" marL="0" marR="0" rtl="0" algn="ctr">
              <a:spcBef>
                <a:spcPts val="0"/>
              </a:spcBef>
              <a:spcAft>
                <a:spcPts val="0"/>
              </a:spcAft>
              <a:buNone/>
            </a:pPr>
            <a:r>
              <a:rPr b="1" i="1" lang="en-US" sz="1400">
                <a:solidFill>
                  <a:schemeClr val="lt1"/>
                </a:solidFill>
                <a:latin typeface="Calibri"/>
                <a:ea typeface="Calibri"/>
                <a:cs typeface="Calibri"/>
                <a:sym typeface="Calibri"/>
              </a:rPr>
              <a:t>Athens, 7</a:t>
            </a:r>
            <a:r>
              <a:rPr b="1" baseline="30000" i="1" lang="en-US" sz="1400">
                <a:solidFill>
                  <a:schemeClr val="lt1"/>
                </a:solidFill>
                <a:latin typeface="Calibri"/>
                <a:ea typeface="Calibri"/>
                <a:cs typeface="Calibri"/>
                <a:sym typeface="Calibri"/>
              </a:rPr>
              <a:t>th</a:t>
            </a:r>
            <a:r>
              <a:rPr b="1" i="1" lang="en-US" sz="1400">
                <a:solidFill>
                  <a:schemeClr val="lt1"/>
                </a:solidFill>
                <a:latin typeface="Calibri"/>
                <a:ea typeface="Calibri"/>
                <a:cs typeface="Calibri"/>
                <a:sym typeface="Calibri"/>
              </a:rPr>
              <a:t> to 11</a:t>
            </a:r>
            <a:r>
              <a:rPr b="1" baseline="30000" i="1" lang="en-US" sz="1400">
                <a:solidFill>
                  <a:schemeClr val="lt1"/>
                </a:solidFill>
                <a:latin typeface="Calibri"/>
                <a:ea typeface="Calibri"/>
                <a:cs typeface="Calibri"/>
                <a:sym typeface="Calibri"/>
              </a:rPr>
              <a:t>th</a:t>
            </a:r>
            <a:r>
              <a:rPr b="1" i="1" lang="en-US" sz="1400">
                <a:solidFill>
                  <a:schemeClr val="lt1"/>
                </a:solidFill>
                <a:latin typeface="Calibri"/>
                <a:ea typeface="Calibri"/>
                <a:cs typeface="Calibri"/>
                <a:sym typeface="Calibri"/>
              </a:rPr>
              <a:t> October, 2019</a:t>
            </a:r>
            <a:endParaRPr b="1" i="1" sz="1400">
              <a:solidFill>
                <a:schemeClr val="lt1"/>
              </a:solidFill>
              <a:latin typeface="Calibri"/>
              <a:ea typeface="Calibri"/>
              <a:cs typeface="Calibri"/>
              <a:sym typeface="Calibri"/>
            </a:endParaRPr>
          </a:p>
        </p:txBody>
      </p:sp>
      <p:sp>
        <p:nvSpPr>
          <p:cNvPr id="26" name="Google Shape;26;p6"/>
          <p:cNvSpPr txBox="1"/>
          <p:nvPr/>
        </p:nvSpPr>
        <p:spPr>
          <a:xfrm>
            <a:off x="-178861" y="5249352"/>
            <a:ext cx="4103432" cy="132556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2400"/>
              <a:buFont typeface="Calibri"/>
              <a:buNone/>
            </a:pPr>
            <a:r>
              <a:t/>
            </a:r>
            <a:endParaRPr sz="2400">
              <a:solidFill>
                <a:schemeClr val="lt1"/>
              </a:solidFill>
              <a:latin typeface="Calibri"/>
              <a:ea typeface="Calibri"/>
              <a:cs typeface="Calibri"/>
              <a:sym typeface="Calibri"/>
            </a:endParaRPr>
          </a:p>
        </p:txBody>
      </p:sp>
      <p:sp>
        <p:nvSpPr>
          <p:cNvPr id="27" name="Google Shape;27;p6"/>
          <p:cNvSpPr txBox="1"/>
          <p:nvPr>
            <p:ph idx="1" type="body"/>
          </p:nvPr>
        </p:nvSpPr>
        <p:spPr>
          <a:xfrm>
            <a:off x="154538" y="5085840"/>
            <a:ext cx="3370995" cy="914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p:cSld name="Encabezado de sección">
    <p:spTree>
      <p:nvGrpSpPr>
        <p:cNvPr id="28" name="Shape 28"/>
        <p:cNvGrpSpPr/>
        <p:nvPr/>
      </p:nvGrpSpPr>
      <p:grpSpPr>
        <a:xfrm>
          <a:off x="0" y="0"/>
          <a:ext cx="0" cy="0"/>
          <a:chOff x="0" y="0"/>
          <a:chExt cx="0" cy="0"/>
        </a:xfrm>
      </p:grpSpPr>
      <p:sp>
        <p:nvSpPr>
          <p:cNvPr id="29" name="Google Shape;29;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0" name="Google Shape;30;p7"/>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7"/>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7"/>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839788" y="365125"/>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Google Shape;42;p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Google Shape;46;p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Google Shape;51;p1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1"/>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Google Shape;56;p1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1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Google Shape;60;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Google Shape;61;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2" name="Google Shape;62;p12"/>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12"/>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12"/>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Google Shape;67;p13"/>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9" name="Google Shape;69;p13"/>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13"/>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3"/>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p:nvPr/>
        </p:nvSpPr>
        <p:spPr>
          <a:xfrm>
            <a:off x="3089946" y="853445"/>
            <a:ext cx="6536982" cy="532453"/>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10000"/>
              </a:lnSpc>
              <a:spcBef>
                <a:spcPts val="0"/>
              </a:spcBef>
              <a:spcAft>
                <a:spcPts val="0"/>
              </a:spcAft>
              <a:buClr>
                <a:srgbClr val="0070C0"/>
              </a:buClr>
              <a:buSzPts val="2600"/>
              <a:buFont typeface="Noto Sans Symbols"/>
              <a:buChar char="⮚"/>
            </a:pPr>
            <a:r>
              <a:rPr b="1" i="0" lang="en-US" sz="2600" u="none" cap="none" strike="noStrike">
                <a:solidFill>
                  <a:srgbClr val="0070C0"/>
                </a:solidFill>
                <a:latin typeface="Calibri"/>
                <a:ea typeface="Calibri"/>
                <a:cs typeface="Calibri"/>
                <a:sym typeface="Calibri"/>
              </a:rPr>
              <a:t>Leadership Activity - Form C (presentation):</a:t>
            </a:r>
            <a:endParaRPr b="1" i="0" sz="2600" u="none" cap="none" strike="noStrike">
              <a:solidFill>
                <a:srgbClr val="0070C0"/>
              </a:solidFill>
              <a:latin typeface="Calibri"/>
              <a:ea typeface="Calibri"/>
              <a:cs typeface="Calibri"/>
              <a:sym typeface="Calibri"/>
            </a:endParaRPr>
          </a:p>
        </p:txBody>
      </p:sp>
      <p:sp>
        <p:nvSpPr>
          <p:cNvPr id="89" name="Google Shape;89;p1"/>
          <p:cNvSpPr txBox="1"/>
          <p:nvPr/>
        </p:nvSpPr>
        <p:spPr>
          <a:xfrm>
            <a:off x="470262" y="1828800"/>
            <a:ext cx="11260183"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2400" u="none" cap="none" strike="noStrike">
                <a:solidFill>
                  <a:schemeClr val="dk1"/>
                </a:solidFill>
                <a:latin typeface="Calibri"/>
                <a:ea typeface="Calibri"/>
                <a:cs typeface="Calibri"/>
                <a:sym typeface="Calibri"/>
              </a:rPr>
              <a:t>You will use the 2 slides of Form C to write your short presentation (be careful to include all issues requested as described in the guidelines- slide 5) ☺</a:t>
            </a:r>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rPr i="1" lang="en-US" sz="2400">
                <a:solidFill>
                  <a:schemeClr val="dk1"/>
                </a:solidFill>
                <a:latin typeface="Calibri"/>
                <a:ea typeface="Calibri"/>
                <a:cs typeface="Calibri"/>
                <a:sym typeface="Calibri"/>
              </a:rPr>
              <a:t>You could divide the different topics among you and then combine the results. The presentation doesn’t have to be long, just clear and explanatory, based on strong and logical arguments!</a:t>
            </a:r>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d8f18a5343_1_0"/>
          <p:cNvSpPr/>
          <p:nvPr/>
        </p:nvSpPr>
        <p:spPr>
          <a:xfrm>
            <a:off x="4133822" y="741301"/>
            <a:ext cx="1602600" cy="5103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10000"/>
              </a:lnSpc>
              <a:spcBef>
                <a:spcPts val="0"/>
              </a:spcBef>
              <a:spcAft>
                <a:spcPts val="0"/>
              </a:spcAft>
              <a:buClr>
                <a:srgbClr val="0070C0"/>
              </a:buClr>
              <a:buSzPts val="2600"/>
              <a:buFont typeface="Noto Sans Symbols"/>
              <a:buChar char="⮚"/>
            </a:pPr>
            <a:r>
              <a:rPr b="1" i="0" lang="en-US" sz="2600" u="none" cap="none" strike="noStrike">
                <a:solidFill>
                  <a:srgbClr val="0070C0"/>
                </a:solidFill>
                <a:latin typeface="Calibri"/>
                <a:ea typeface="Calibri"/>
                <a:cs typeface="Calibri"/>
                <a:sym typeface="Calibri"/>
              </a:rPr>
              <a:t>Form B:</a:t>
            </a:r>
            <a:endParaRPr b="1" i="0" sz="2600" u="none" cap="none" strike="noStrike">
              <a:solidFill>
                <a:srgbClr val="0070C0"/>
              </a:solidFill>
              <a:latin typeface="Calibri"/>
              <a:ea typeface="Calibri"/>
              <a:cs typeface="Calibri"/>
              <a:sym typeface="Calibri"/>
            </a:endParaRPr>
          </a:p>
        </p:txBody>
      </p:sp>
      <p:sp>
        <p:nvSpPr>
          <p:cNvPr id="95" name="Google Shape;95;gd8f18a5343_1_0"/>
          <p:cNvSpPr txBox="1"/>
          <p:nvPr/>
        </p:nvSpPr>
        <p:spPr>
          <a:xfrm>
            <a:off x="470262" y="1828800"/>
            <a:ext cx="11260200" cy="37866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i="1" lang="en-US" sz="2400">
                <a:solidFill>
                  <a:schemeClr val="dk1"/>
                </a:solidFill>
                <a:latin typeface="Calibri"/>
                <a:ea typeface="Calibri"/>
                <a:cs typeface="Calibri"/>
                <a:sym typeface="Calibri"/>
              </a:rPr>
              <a:t>BOX OF MATCHES</a:t>
            </a:r>
            <a:endParaRPr i="1"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i="1"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i="1" lang="en-US" sz="2400">
                <a:solidFill>
                  <a:schemeClr val="dk1"/>
                </a:solidFill>
                <a:latin typeface="Calibri"/>
                <a:ea typeface="Calibri"/>
                <a:cs typeface="Calibri"/>
                <a:sym typeface="Calibri"/>
              </a:rPr>
              <a:t>The utility of box of matches is diverse.</a:t>
            </a:r>
            <a:endParaRPr i="1"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i="1"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i="1" lang="en-US" sz="2400">
                <a:solidFill>
                  <a:schemeClr val="dk1"/>
                </a:solidFill>
                <a:latin typeface="Calibri"/>
                <a:ea typeface="Calibri"/>
                <a:cs typeface="Calibri"/>
                <a:sym typeface="Calibri"/>
              </a:rPr>
              <a:t>Firstly, you can light a fire to cook,for example, some food that you have in your bag or an animal you have hunted before. You can also get warmed thanks to that fire.</a:t>
            </a:r>
            <a:endParaRPr i="1"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i="1" sz="2400">
              <a:solidFill>
                <a:schemeClr val="dk1"/>
              </a:solidFill>
              <a:latin typeface="Calibri"/>
              <a:ea typeface="Calibri"/>
              <a:cs typeface="Calibri"/>
              <a:sym typeface="Calibri"/>
            </a:endParaRPr>
          </a:p>
          <a:p>
            <a:pPr indent="0" lvl="0" marL="0" rtl="0" algn="l">
              <a:spcBef>
                <a:spcPts val="0"/>
              </a:spcBef>
              <a:spcAft>
                <a:spcPts val="0"/>
              </a:spcAft>
              <a:buNone/>
            </a:pPr>
            <a:r>
              <a:rPr i="1" lang="en-US" sz="2400">
                <a:solidFill>
                  <a:schemeClr val="dk1"/>
                </a:solidFill>
                <a:latin typeface="Calibri"/>
                <a:ea typeface="Calibri"/>
                <a:cs typeface="Calibri"/>
                <a:sym typeface="Calibri"/>
              </a:rPr>
              <a:t>We could also use these matches to warm the snow slowly and drink it, avoiding burning our lips.</a:t>
            </a:r>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p:txBody>
      </p:sp>
      <p:pic>
        <p:nvPicPr>
          <p:cNvPr id="96" name="Google Shape;96;gd8f18a5343_1_0"/>
          <p:cNvPicPr preferRelativeResize="0"/>
          <p:nvPr/>
        </p:nvPicPr>
        <p:blipFill rotWithShape="1">
          <a:blip r:embed="rId3">
            <a:alphaModFix/>
          </a:blip>
          <a:srcRect b="0" l="0" r="0" t="0"/>
          <a:stretch/>
        </p:blipFill>
        <p:spPr>
          <a:xfrm>
            <a:off x="6439328" y="1182904"/>
            <a:ext cx="2199927" cy="151674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d8f18a5343_1_5"/>
          <p:cNvSpPr/>
          <p:nvPr/>
        </p:nvSpPr>
        <p:spPr>
          <a:xfrm>
            <a:off x="4133822" y="741301"/>
            <a:ext cx="1602600" cy="5103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10000"/>
              </a:lnSpc>
              <a:spcBef>
                <a:spcPts val="0"/>
              </a:spcBef>
              <a:spcAft>
                <a:spcPts val="0"/>
              </a:spcAft>
              <a:buClr>
                <a:srgbClr val="0070C0"/>
              </a:buClr>
              <a:buSzPts val="2600"/>
              <a:buFont typeface="Noto Sans Symbols"/>
              <a:buChar char="⮚"/>
            </a:pPr>
            <a:r>
              <a:rPr b="1" i="0" lang="en-US" sz="2600" u="none" cap="none" strike="noStrike">
                <a:solidFill>
                  <a:srgbClr val="0070C0"/>
                </a:solidFill>
                <a:latin typeface="Calibri"/>
                <a:ea typeface="Calibri"/>
                <a:cs typeface="Calibri"/>
                <a:sym typeface="Calibri"/>
              </a:rPr>
              <a:t>Form B:</a:t>
            </a:r>
            <a:endParaRPr b="1" i="0" sz="2600" u="none" cap="none" strike="noStrike">
              <a:solidFill>
                <a:srgbClr val="0070C0"/>
              </a:solidFill>
              <a:latin typeface="Calibri"/>
              <a:ea typeface="Calibri"/>
              <a:cs typeface="Calibri"/>
              <a:sym typeface="Calibri"/>
            </a:endParaRPr>
          </a:p>
        </p:txBody>
      </p:sp>
      <p:sp>
        <p:nvSpPr>
          <p:cNvPr id="102" name="Google Shape;102;gd8f18a5343_1_5"/>
          <p:cNvSpPr txBox="1"/>
          <p:nvPr/>
        </p:nvSpPr>
        <p:spPr>
          <a:xfrm>
            <a:off x="470262" y="1828800"/>
            <a:ext cx="11260200" cy="341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400">
                <a:solidFill>
                  <a:schemeClr val="dk1"/>
                </a:solidFill>
                <a:latin typeface="Calibri"/>
                <a:ea typeface="Calibri"/>
                <a:cs typeface="Calibri"/>
                <a:sym typeface="Calibri"/>
              </a:rPr>
              <a:t>SHOVEL</a:t>
            </a:r>
            <a:endParaRPr i="1" sz="24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i="1" sz="2400">
              <a:solidFill>
                <a:schemeClr val="dk1"/>
              </a:solidFill>
              <a:latin typeface="Calibri"/>
              <a:ea typeface="Calibri"/>
              <a:cs typeface="Calibri"/>
              <a:sym typeface="Calibri"/>
            </a:endParaRPr>
          </a:p>
          <a:p>
            <a:pPr indent="0" lvl="0" marL="0" marR="0" rtl="0" algn="just">
              <a:spcBef>
                <a:spcPts val="0"/>
              </a:spcBef>
              <a:spcAft>
                <a:spcPts val="0"/>
              </a:spcAft>
              <a:buNone/>
            </a:pPr>
            <a:r>
              <a:rPr i="1" lang="en-US" sz="2400">
                <a:solidFill>
                  <a:schemeClr val="dk1"/>
                </a:solidFill>
                <a:latin typeface="Calibri"/>
                <a:ea typeface="Calibri"/>
                <a:cs typeface="Calibri"/>
                <a:sym typeface="Calibri"/>
              </a:rPr>
              <a:t>The shovel</a:t>
            </a:r>
            <a:r>
              <a:rPr i="1" lang="en-US" sz="2400">
                <a:solidFill>
                  <a:schemeClr val="dk1"/>
                </a:solidFill>
                <a:latin typeface="Calibri"/>
                <a:ea typeface="Calibri"/>
                <a:cs typeface="Calibri"/>
                <a:sym typeface="Calibri"/>
              </a:rPr>
              <a:t> will help us to remove the snow so we can get out and prevent the avalanche from crushing us.</a:t>
            </a:r>
            <a:endParaRPr i="1" sz="2400">
              <a:solidFill>
                <a:schemeClr val="dk1"/>
              </a:solidFill>
              <a:latin typeface="Calibri"/>
              <a:ea typeface="Calibri"/>
              <a:cs typeface="Calibri"/>
              <a:sym typeface="Calibri"/>
            </a:endParaRPr>
          </a:p>
          <a:p>
            <a:pPr indent="0" lvl="0" marL="0" marR="0" rtl="0" algn="just">
              <a:spcBef>
                <a:spcPts val="0"/>
              </a:spcBef>
              <a:spcAft>
                <a:spcPts val="0"/>
              </a:spcAft>
              <a:buNone/>
            </a:pPr>
            <a:r>
              <a:rPr i="1" lang="en-US" sz="2400">
                <a:solidFill>
                  <a:schemeClr val="dk1"/>
                </a:solidFill>
                <a:latin typeface="Calibri"/>
                <a:ea typeface="Calibri"/>
                <a:cs typeface="Calibri"/>
                <a:sym typeface="Calibri"/>
              </a:rPr>
              <a:t> In addition, we can use the shovel to protect us when an animal such a wolves and bears want attack us and fight with him and when we get stuck we can open the way for us</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p:txBody>
      </p:sp>
      <p:pic>
        <p:nvPicPr>
          <p:cNvPr id="103" name="Google Shape;103;gd8f18a5343_1_5"/>
          <p:cNvPicPr preferRelativeResize="0"/>
          <p:nvPr/>
        </p:nvPicPr>
        <p:blipFill rotWithShape="1">
          <a:blip r:embed="rId3">
            <a:alphaModFix/>
          </a:blip>
          <a:srcRect b="5365" l="1700" r="1690" t="5365"/>
          <a:stretch/>
        </p:blipFill>
        <p:spPr>
          <a:xfrm>
            <a:off x="4460553" y="4357644"/>
            <a:ext cx="3270900" cy="2170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d8f18a5343_1_10"/>
          <p:cNvSpPr/>
          <p:nvPr/>
        </p:nvSpPr>
        <p:spPr>
          <a:xfrm>
            <a:off x="4133822" y="741301"/>
            <a:ext cx="1602600" cy="5103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10000"/>
              </a:lnSpc>
              <a:spcBef>
                <a:spcPts val="0"/>
              </a:spcBef>
              <a:spcAft>
                <a:spcPts val="0"/>
              </a:spcAft>
              <a:buClr>
                <a:srgbClr val="0070C0"/>
              </a:buClr>
              <a:buSzPts val="2600"/>
              <a:buFont typeface="Noto Sans Symbols"/>
              <a:buChar char="⮚"/>
            </a:pPr>
            <a:r>
              <a:rPr b="1" i="0" lang="en-US" sz="2600" u="none" cap="none" strike="noStrike">
                <a:solidFill>
                  <a:srgbClr val="0070C0"/>
                </a:solidFill>
                <a:latin typeface="Calibri"/>
                <a:ea typeface="Calibri"/>
                <a:cs typeface="Calibri"/>
                <a:sym typeface="Calibri"/>
              </a:rPr>
              <a:t>Form B:</a:t>
            </a:r>
            <a:endParaRPr b="1" i="0" sz="2600" u="none" cap="none" strike="noStrike">
              <a:solidFill>
                <a:srgbClr val="0070C0"/>
              </a:solidFill>
              <a:latin typeface="Calibri"/>
              <a:ea typeface="Calibri"/>
              <a:cs typeface="Calibri"/>
              <a:sym typeface="Calibri"/>
            </a:endParaRPr>
          </a:p>
        </p:txBody>
      </p:sp>
      <p:sp>
        <p:nvSpPr>
          <p:cNvPr id="109" name="Google Shape;109;gd8f18a5343_1_10"/>
          <p:cNvSpPr txBox="1"/>
          <p:nvPr/>
        </p:nvSpPr>
        <p:spPr>
          <a:xfrm>
            <a:off x="470262" y="1828800"/>
            <a:ext cx="11260200" cy="2524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i="1" lang="en-US" sz="2400">
                <a:solidFill>
                  <a:schemeClr val="dk1"/>
                </a:solidFill>
                <a:latin typeface="Calibri"/>
                <a:ea typeface="Calibri"/>
                <a:cs typeface="Calibri"/>
                <a:sym typeface="Calibri"/>
              </a:rPr>
              <a:t>MEDICAL KIT </a:t>
            </a:r>
            <a:endParaRPr i="1"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a:p>
          <a:p>
            <a:pPr indent="0" lvl="0" marL="0" marR="0" rtl="0" algn="l">
              <a:spcBef>
                <a:spcPts val="0"/>
              </a:spcBef>
              <a:spcAft>
                <a:spcPts val="0"/>
              </a:spcAft>
              <a:buNone/>
            </a:pPr>
            <a:r>
              <a:rPr i="1" lang="en-US" sz="2400">
                <a:solidFill>
                  <a:schemeClr val="dk1"/>
                </a:solidFill>
                <a:latin typeface="Calibri"/>
                <a:ea typeface="Calibri"/>
                <a:cs typeface="Calibri"/>
                <a:sym typeface="Calibri"/>
              </a:rPr>
              <a:t>We decided to use it if anything happens as it contains the basic drugs and a thermal blanket</a:t>
            </a:r>
            <a:endParaRPr/>
          </a:p>
          <a:p>
            <a:pPr indent="0" lvl="0" marL="0" marR="0" rtl="0" algn="l">
              <a:spcBef>
                <a:spcPts val="0"/>
              </a:spcBef>
              <a:spcAft>
                <a:spcPts val="0"/>
              </a:spcAft>
              <a:buNone/>
            </a:pPr>
            <a:r>
              <a:rPr i="1" lang="en-US" sz="2400">
                <a:solidFill>
                  <a:schemeClr val="dk1"/>
                </a:solidFill>
                <a:latin typeface="Calibri"/>
                <a:ea typeface="Calibri"/>
                <a:cs typeface="Calibri"/>
                <a:sym typeface="Calibri"/>
              </a:rPr>
              <a:t>It is most important because it will help us do </a:t>
            </a:r>
            <a:r>
              <a:rPr i="1" lang="en-US" sz="2400">
                <a:solidFill>
                  <a:schemeClr val="dk1"/>
                </a:solidFill>
                <a:latin typeface="Calibri"/>
                <a:ea typeface="Calibri"/>
                <a:cs typeface="Calibri"/>
                <a:sym typeface="Calibri"/>
              </a:rPr>
              <a:t>maintain</a:t>
            </a:r>
            <a:r>
              <a:rPr i="1" lang="en-US" sz="2400">
                <a:solidFill>
                  <a:schemeClr val="dk1"/>
                </a:solidFill>
                <a:latin typeface="Calibri"/>
                <a:ea typeface="Calibri"/>
                <a:cs typeface="Calibri"/>
                <a:sym typeface="Calibri"/>
              </a:rPr>
              <a:t> in an optimal health.</a:t>
            </a:r>
            <a:endParaRPr/>
          </a:p>
          <a:p>
            <a:pPr indent="0" lvl="0" marL="0" marR="0" rtl="0" algn="l">
              <a:spcBef>
                <a:spcPts val="0"/>
              </a:spcBef>
              <a:spcAft>
                <a:spcPts val="0"/>
              </a:spcAft>
              <a:buNone/>
            </a:pPr>
            <a:r>
              <a:rPr i="1" lang="en-US" sz="2400">
                <a:solidFill>
                  <a:schemeClr val="dk1"/>
                </a:solidFill>
                <a:latin typeface="Calibri"/>
                <a:ea typeface="Calibri"/>
                <a:cs typeface="Calibri"/>
                <a:sym typeface="Calibri"/>
              </a:rPr>
              <a:t>It can be used as basic health and keep warm.</a:t>
            </a:r>
            <a:endParaRPr i="1" sz="2400">
              <a:solidFill>
                <a:schemeClr val="dk1"/>
              </a:solidFill>
              <a:latin typeface="Calibri"/>
              <a:ea typeface="Calibri"/>
              <a:cs typeface="Calibri"/>
              <a:sym typeface="Calibri"/>
            </a:endParaRPr>
          </a:p>
        </p:txBody>
      </p:sp>
      <p:pic>
        <p:nvPicPr>
          <p:cNvPr id="110" name="Google Shape;110;gd8f18a5343_1_10"/>
          <p:cNvPicPr preferRelativeResize="0"/>
          <p:nvPr/>
        </p:nvPicPr>
        <p:blipFill rotWithShape="1">
          <a:blip r:embed="rId3">
            <a:alphaModFix/>
          </a:blip>
          <a:srcRect b="11423" l="10067" r="8078" t="12270"/>
          <a:stretch/>
        </p:blipFill>
        <p:spPr>
          <a:xfrm>
            <a:off x="8328956" y="3994999"/>
            <a:ext cx="2426175" cy="2261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d8f18a5343_1_15"/>
          <p:cNvSpPr/>
          <p:nvPr/>
        </p:nvSpPr>
        <p:spPr>
          <a:xfrm>
            <a:off x="4133822" y="741301"/>
            <a:ext cx="1602600" cy="5103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10000"/>
              </a:lnSpc>
              <a:spcBef>
                <a:spcPts val="0"/>
              </a:spcBef>
              <a:spcAft>
                <a:spcPts val="0"/>
              </a:spcAft>
              <a:buClr>
                <a:srgbClr val="0070C0"/>
              </a:buClr>
              <a:buSzPts val="2600"/>
              <a:buFont typeface="Noto Sans Symbols"/>
              <a:buChar char="⮚"/>
            </a:pPr>
            <a:r>
              <a:rPr b="1" i="0" lang="en-US" sz="2600" u="none" cap="none" strike="noStrike">
                <a:solidFill>
                  <a:srgbClr val="0070C0"/>
                </a:solidFill>
                <a:latin typeface="Calibri"/>
                <a:ea typeface="Calibri"/>
                <a:cs typeface="Calibri"/>
                <a:sym typeface="Calibri"/>
              </a:rPr>
              <a:t>Form B:</a:t>
            </a:r>
            <a:endParaRPr b="1" i="0" sz="2600" u="none" cap="none" strike="noStrike">
              <a:solidFill>
                <a:srgbClr val="0070C0"/>
              </a:solidFill>
              <a:latin typeface="Calibri"/>
              <a:ea typeface="Calibri"/>
              <a:cs typeface="Calibri"/>
              <a:sym typeface="Calibri"/>
            </a:endParaRPr>
          </a:p>
        </p:txBody>
      </p:sp>
      <p:sp>
        <p:nvSpPr>
          <p:cNvPr id="116" name="Google Shape;116;gd8f18a5343_1_15"/>
          <p:cNvSpPr txBox="1"/>
          <p:nvPr/>
        </p:nvSpPr>
        <p:spPr>
          <a:xfrm>
            <a:off x="470262" y="1828800"/>
            <a:ext cx="11260200" cy="38481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i="1" lang="en-US" sz="2400">
                <a:solidFill>
                  <a:schemeClr val="dk1"/>
                </a:solidFill>
                <a:latin typeface="Calibri"/>
                <a:ea typeface="Calibri"/>
                <a:cs typeface="Calibri"/>
                <a:sym typeface="Calibri"/>
              </a:rPr>
              <a:t>WHISTLE</a:t>
            </a:r>
            <a:endParaRPr i="1" sz="24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i="1" sz="2400">
              <a:solidFill>
                <a:schemeClr val="dk1"/>
              </a:solidFill>
              <a:latin typeface="Calibri"/>
              <a:ea typeface="Calibri"/>
              <a:cs typeface="Calibri"/>
              <a:sym typeface="Calibri"/>
            </a:endParaRPr>
          </a:p>
          <a:p>
            <a:pPr indent="0" lvl="0" marL="0" marR="0" rtl="0" algn="just">
              <a:spcBef>
                <a:spcPts val="0"/>
              </a:spcBef>
              <a:spcAft>
                <a:spcPts val="0"/>
              </a:spcAft>
              <a:buNone/>
            </a:pPr>
            <a:r>
              <a:rPr i="1" lang="en-US" sz="2400">
                <a:solidFill>
                  <a:schemeClr val="dk1"/>
                </a:solidFill>
                <a:latin typeface="Calibri"/>
                <a:ea typeface="Calibri"/>
                <a:cs typeface="Calibri"/>
                <a:sym typeface="Calibri"/>
              </a:rPr>
              <a:t>This object will produce noise to a certain distance. And we will use it in order to find the rest of our friends in case someone got lost, then use it to communicate between all of you for example if you divide into different group to look for resources such as food. By doing morse code, once we catch the attention of someone from the outside with the fire from the box of matches, therefore ask for help and get out.</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a:p>
          <a:p>
            <a:pPr indent="0" lvl="0" marL="0" marR="0" rtl="0" algn="l">
              <a:spcBef>
                <a:spcPts val="0"/>
              </a:spcBef>
              <a:spcAft>
                <a:spcPts val="0"/>
              </a:spcAft>
              <a:buNone/>
            </a:pPr>
            <a:r>
              <a:t/>
            </a:r>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2400">
              <a:solidFill>
                <a:schemeClr val="dk1"/>
              </a:solidFill>
              <a:latin typeface="Calibri"/>
              <a:ea typeface="Calibri"/>
              <a:cs typeface="Calibri"/>
              <a:sym typeface="Calibri"/>
            </a:endParaRPr>
          </a:p>
        </p:txBody>
      </p:sp>
      <p:pic>
        <p:nvPicPr>
          <p:cNvPr id="117" name="Google Shape;117;gd8f18a5343_1_15"/>
          <p:cNvPicPr preferRelativeResize="0"/>
          <p:nvPr/>
        </p:nvPicPr>
        <p:blipFill rotWithShape="1">
          <a:blip r:embed="rId3">
            <a:alphaModFix/>
          </a:blip>
          <a:srcRect b="12490" l="16157" r="13716" t="12490"/>
          <a:stretch/>
        </p:blipFill>
        <p:spPr>
          <a:xfrm>
            <a:off x="7919088" y="4170148"/>
            <a:ext cx="3133900" cy="25081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2019-10-02T15:26:27Z</dcterms:created>
  <dc:creator>Marina C</dc:creator>
</cp:coreProperties>
</file>