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haEJtq9VWm1CvuM6vH1zR3RVmD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p:cSld name="Título y objetos">
    <p:spTree>
      <p:nvGrpSpPr>
        <p:cNvPr id="6" name="Shape 6"/>
        <p:cNvGrpSpPr/>
        <p:nvPr/>
      </p:nvGrpSpPr>
      <p:grpSpPr>
        <a:xfrm>
          <a:off x="0" y="0"/>
          <a:ext cx="0" cy="0"/>
          <a:chOff x="0" y="0"/>
          <a:chExt cx="0" cy="0"/>
        </a:xfrm>
      </p:grpSpPr>
      <p:sp>
        <p:nvSpPr>
          <p:cNvPr id="7" name="Google Shape;7;p3"/>
          <p:cNvSpPr/>
          <p:nvPr/>
        </p:nvSpPr>
        <p:spPr>
          <a:xfrm>
            <a:off x="0" y="6611257"/>
            <a:ext cx="12192000" cy="268513"/>
          </a:xfrm>
          <a:prstGeom prst="rect">
            <a:avLst/>
          </a:prstGeom>
          <a:solidFill>
            <a:srgbClr val="4CAD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 name="Google Shape;8;p3"/>
          <p:cNvSpPr/>
          <p:nvPr/>
        </p:nvSpPr>
        <p:spPr>
          <a:xfrm>
            <a:off x="1" y="6429828"/>
            <a:ext cx="12192000" cy="268513"/>
          </a:xfrm>
          <a:prstGeom prst="rect">
            <a:avLst/>
          </a:prstGeom>
          <a:solidFill>
            <a:srgbClr val="9ECB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IRO Project" id="9" name="Google Shape;9;p3"/>
          <p:cNvPicPr preferRelativeResize="0"/>
          <p:nvPr/>
        </p:nvPicPr>
        <p:blipFill rotWithShape="1">
          <a:blip r:embed="rId2">
            <a:alphaModFix/>
          </a:blip>
          <a:srcRect b="0" l="0" r="61759" t="0"/>
          <a:stretch/>
        </p:blipFill>
        <p:spPr>
          <a:xfrm>
            <a:off x="662402" y="159659"/>
            <a:ext cx="2471604" cy="1170004"/>
          </a:xfrm>
          <a:prstGeom prst="rect">
            <a:avLst/>
          </a:prstGeom>
          <a:noFill/>
          <a:ln>
            <a:noFill/>
          </a:ln>
        </p:spPr>
      </p:pic>
      <p:pic>
        <p:nvPicPr>
          <p:cNvPr descr="Imagen relacionada" id="10" name="Google Shape;10;p3"/>
          <p:cNvPicPr preferRelativeResize="0"/>
          <p:nvPr/>
        </p:nvPicPr>
        <p:blipFill rotWithShape="1">
          <a:blip r:embed="rId3">
            <a:alphaModFix/>
          </a:blip>
          <a:srcRect b="0" l="0" r="0" t="0"/>
          <a:stretch/>
        </p:blipFill>
        <p:spPr>
          <a:xfrm>
            <a:off x="8928308" y="159659"/>
            <a:ext cx="2921986" cy="834660"/>
          </a:xfrm>
          <a:prstGeom prst="rect">
            <a:avLst/>
          </a:prstGeom>
          <a:noFill/>
          <a:ln>
            <a:noFill/>
          </a:ln>
        </p:spPr>
      </p:pic>
      <p:sp>
        <p:nvSpPr>
          <p:cNvPr id="11" name="Google Shape;11;p3"/>
          <p:cNvSpPr txBox="1"/>
          <p:nvPr>
            <p:ph type="title"/>
          </p:nvPr>
        </p:nvSpPr>
        <p:spPr>
          <a:xfrm>
            <a:off x="662402" y="1190304"/>
            <a:ext cx="10515600" cy="641576"/>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4CADD8"/>
              </a:buClr>
              <a:buSzPts val="2800"/>
              <a:buFont typeface="Calibri"/>
              <a:buNone/>
              <a:defRPr b="0" i="0" sz="2800" u="none" cap="none" strike="noStrike">
                <a:solidFill>
                  <a:srgbClr val="4CADD8"/>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3204546" y="1176774"/>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Google Shape;74;p12"/>
          <p:cNvSpPr txBox="1"/>
          <p:nvPr>
            <p:ph idx="1" type="body"/>
          </p:nvPr>
        </p:nvSpPr>
        <p:spPr>
          <a:xfrm rot="5400000">
            <a:off x="3592053" y="-349536"/>
            <a:ext cx="4351338" cy="105156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5" name="Google Shape;75;p12"/>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Google Shape;76;p12"/>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Google Shape;77;p12"/>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7133431" y="1956594"/>
            <a:ext cx="5811838" cy="26289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Google Shape;80;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Google Shape;81;p13"/>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3"/>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13"/>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2" name="Shape 12"/>
        <p:cNvGrpSpPr/>
        <p:nvPr/>
      </p:nvGrpSpPr>
      <p:grpSpPr>
        <a:xfrm>
          <a:off x="0" y="0"/>
          <a:ext cx="0" cy="0"/>
          <a:chOff x="0" y="0"/>
          <a:chExt cx="0" cy="0"/>
        </a:xfrm>
      </p:grpSpPr>
      <p:sp>
        <p:nvSpPr>
          <p:cNvPr id="13" name="Google Shape;13;p4"/>
          <p:cNvSpPr txBox="1"/>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rgbClr val="888888"/>
                </a:solidFill>
                <a:latin typeface="Calibri"/>
                <a:ea typeface="Calibri"/>
                <a:cs typeface="Calibri"/>
                <a:sym typeface="Calibri"/>
              </a:rPr>
              <a:t>10/05/2021</a:t>
            </a:r>
            <a:endParaRPr b="0" i="0" sz="1200" u="none" cap="none" strike="noStrike">
              <a:solidFill>
                <a:srgbClr val="888888"/>
              </a:solidFill>
              <a:latin typeface="Calibri"/>
              <a:ea typeface="Calibri"/>
              <a:cs typeface="Calibri"/>
              <a:sym typeface="Calibri"/>
            </a:endParaRPr>
          </a:p>
        </p:txBody>
      </p:sp>
      <p:sp>
        <p:nvSpPr>
          <p:cNvPr id="14" name="Google Shape;14;p4"/>
          <p:cNvSpPr/>
          <p:nvPr/>
        </p:nvSpPr>
        <p:spPr>
          <a:xfrm rot="5400000">
            <a:off x="600196" y="-600195"/>
            <a:ext cx="9962061" cy="11162456"/>
          </a:xfrm>
          <a:prstGeom prst="rtTriangle">
            <a:avLst/>
          </a:prstGeom>
          <a:solidFill>
            <a:srgbClr val="9ECB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 name="Google Shape;15;p4"/>
          <p:cNvSpPr/>
          <p:nvPr/>
        </p:nvSpPr>
        <p:spPr>
          <a:xfrm rot="5400000">
            <a:off x="527101" y="-527104"/>
            <a:ext cx="9376232" cy="10430440"/>
          </a:xfrm>
          <a:prstGeom prst="rtTriangle">
            <a:avLst/>
          </a:prstGeom>
          <a:solidFill>
            <a:srgbClr val="4CAD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lt1"/>
              </a:solidFill>
              <a:latin typeface="Calibri"/>
              <a:ea typeface="Calibri"/>
              <a:cs typeface="Calibri"/>
              <a:sym typeface="Calibri"/>
            </a:endParaRPr>
          </a:p>
        </p:txBody>
      </p:sp>
      <p:sp>
        <p:nvSpPr>
          <p:cNvPr id="16" name="Google Shape;16;p4"/>
          <p:cNvSpPr txBox="1"/>
          <p:nvPr/>
        </p:nvSpPr>
        <p:spPr>
          <a:xfrm>
            <a:off x="9272241" y="4650168"/>
            <a:ext cx="2881238" cy="3939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4CADD8"/>
                </a:solidFill>
                <a:latin typeface="Calibri"/>
                <a:ea typeface="Calibri"/>
                <a:cs typeface="Calibri"/>
                <a:sym typeface="Calibri"/>
              </a:rPr>
              <a:t>WWW. CIROPROJECT.COM</a:t>
            </a:r>
            <a:endParaRPr sz="1800">
              <a:solidFill>
                <a:srgbClr val="4CADD8"/>
              </a:solidFill>
              <a:latin typeface="Calibri"/>
              <a:ea typeface="Calibri"/>
              <a:cs typeface="Calibri"/>
              <a:sym typeface="Calibri"/>
            </a:endParaRPr>
          </a:p>
        </p:txBody>
      </p:sp>
      <p:sp>
        <p:nvSpPr>
          <p:cNvPr id="17" name="Google Shape;17;p4"/>
          <p:cNvSpPr txBox="1"/>
          <p:nvPr/>
        </p:nvSpPr>
        <p:spPr>
          <a:xfrm>
            <a:off x="6133337" y="3819171"/>
            <a:ext cx="5844987" cy="92333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5400">
                <a:solidFill>
                  <a:srgbClr val="4CADD8"/>
                </a:solidFill>
                <a:latin typeface="Calibri"/>
                <a:ea typeface="Calibri"/>
                <a:cs typeface="Calibri"/>
                <a:sym typeface="Calibri"/>
              </a:rPr>
              <a:t>CIRO PROJECT</a:t>
            </a:r>
            <a:endParaRPr/>
          </a:p>
        </p:txBody>
      </p:sp>
      <p:pic>
        <p:nvPicPr>
          <p:cNvPr descr="CIRO Project" id="18" name="Google Shape;18;p4"/>
          <p:cNvPicPr preferRelativeResize="0"/>
          <p:nvPr/>
        </p:nvPicPr>
        <p:blipFill rotWithShape="1">
          <a:blip r:embed="rId2">
            <a:alphaModFix/>
          </a:blip>
          <a:srcRect b="0" l="0" r="61759" t="0"/>
          <a:stretch/>
        </p:blipFill>
        <p:spPr>
          <a:xfrm>
            <a:off x="9651945" y="2777211"/>
            <a:ext cx="2471604" cy="1170004"/>
          </a:xfrm>
          <a:prstGeom prst="rect">
            <a:avLst/>
          </a:prstGeom>
          <a:noFill/>
          <a:ln>
            <a:noFill/>
          </a:ln>
        </p:spPr>
      </p:pic>
      <p:sp>
        <p:nvSpPr>
          <p:cNvPr id="19" name="Google Shape;19;p4"/>
          <p:cNvSpPr/>
          <p:nvPr/>
        </p:nvSpPr>
        <p:spPr>
          <a:xfrm rot="10800000">
            <a:off x="7223910" y="384632"/>
            <a:ext cx="2414922" cy="2665988"/>
          </a:xfrm>
          <a:prstGeom prst="teardrop">
            <a:avLst>
              <a:gd fmla="val 100000" name="adj"/>
            </a:avLst>
          </a:prstGeom>
          <a:solidFill>
            <a:srgbClr val="9ECB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0" name="Google Shape;20;p4"/>
          <p:cNvSpPr/>
          <p:nvPr/>
        </p:nvSpPr>
        <p:spPr>
          <a:xfrm>
            <a:off x="7473140" y="1134632"/>
            <a:ext cx="1856364" cy="138499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1400">
                <a:solidFill>
                  <a:schemeClr val="lt1"/>
                </a:solidFill>
                <a:latin typeface="Calibri"/>
                <a:ea typeface="Calibri"/>
                <a:cs typeface="Calibri"/>
                <a:sym typeface="Calibri"/>
              </a:rPr>
              <a:t>INTRODUCING THE IMPORTANCE OF THE COMING EUROPEAN “GREEN” ENERGY MODEL IN SCHOOL EDUCATION</a:t>
            </a:r>
            <a:endParaRPr b="1" i="1" sz="1400">
              <a:solidFill>
                <a:schemeClr val="lt1"/>
              </a:solidFill>
              <a:latin typeface="Calibri"/>
              <a:ea typeface="Calibri"/>
              <a:cs typeface="Calibri"/>
              <a:sym typeface="Calibri"/>
            </a:endParaRPr>
          </a:p>
        </p:txBody>
      </p:sp>
      <p:sp>
        <p:nvSpPr>
          <p:cNvPr id="21" name="Google Shape;21;p4"/>
          <p:cNvSpPr/>
          <p:nvPr/>
        </p:nvSpPr>
        <p:spPr>
          <a:xfrm>
            <a:off x="3378563" y="2953356"/>
            <a:ext cx="3877809" cy="3583430"/>
          </a:xfrm>
          <a:prstGeom prst="teardrop">
            <a:avLst>
              <a:gd fmla="val 100000" name="adj"/>
            </a:avLst>
          </a:prstGeom>
          <a:solidFill>
            <a:schemeClr val="lt1"/>
          </a:solidFill>
          <a:ln cap="flat" cmpd="sng" w="12700">
            <a:solidFill>
              <a:srgbClr val="9ECB81"/>
            </a:solidFill>
            <a:prstDash val="solid"/>
            <a:miter lim="800000"/>
            <a:headEnd len="sm" w="sm" type="none"/>
            <a:tailEnd len="sm" w="sm" type="none"/>
          </a:ln>
          <a:effectLst>
            <a:outerShdw blurRad="50800" rotWithShape="0" algn="r" dir="108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 name="Google Shape;22;p4"/>
          <p:cNvSpPr/>
          <p:nvPr/>
        </p:nvSpPr>
        <p:spPr>
          <a:xfrm>
            <a:off x="7473140" y="6263874"/>
            <a:ext cx="4318183"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200">
                <a:solidFill>
                  <a:srgbClr val="004494"/>
                </a:solidFill>
                <a:latin typeface="Calibri"/>
                <a:ea typeface="Calibri"/>
                <a:cs typeface="Calibri"/>
                <a:sym typeface="Calibri"/>
              </a:rPr>
              <a:t>ERASMUS+ Programme 2018 – KA2 School Education Project nº: 2018-1-ES01-KA201-050618</a:t>
            </a:r>
            <a:endParaRPr sz="1200">
              <a:solidFill>
                <a:srgbClr val="004494"/>
              </a:solidFill>
              <a:latin typeface="Calibri"/>
              <a:ea typeface="Calibri"/>
              <a:cs typeface="Calibri"/>
              <a:sym typeface="Calibri"/>
            </a:endParaRPr>
          </a:p>
        </p:txBody>
      </p:sp>
      <p:pic>
        <p:nvPicPr>
          <p:cNvPr descr="Imagen relacionada" id="23" name="Google Shape;23;p4"/>
          <p:cNvPicPr preferRelativeResize="0"/>
          <p:nvPr/>
        </p:nvPicPr>
        <p:blipFill rotWithShape="1">
          <a:blip r:embed="rId3">
            <a:alphaModFix/>
          </a:blip>
          <a:srcRect b="0" l="0" r="0" t="0"/>
          <a:stretch/>
        </p:blipFill>
        <p:spPr>
          <a:xfrm>
            <a:off x="8903121" y="5367131"/>
            <a:ext cx="2921986" cy="834660"/>
          </a:xfrm>
          <a:prstGeom prst="rect">
            <a:avLst/>
          </a:prstGeom>
          <a:noFill/>
          <a:ln>
            <a:noFill/>
          </a:ln>
        </p:spPr>
      </p:pic>
      <p:sp>
        <p:nvSpPr>
          <p:cNvPr id="24" name="Google Shape;24;p4"/>
          <p:cNvSpPr txBox="1"/>
          <p:nvPr>
            <p:ph type="title"/>
          </p:nvPr>
        </p:nvSpPr>
        <p:spPr>
          <a:xfrm>
            <a:off x="3003922" y="1553786"/>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4"/>
          <p:cNvSpPr/>
          <p:nvPr/>
        </p:nvSpPr>
        <p:spPr>
          <a:xfrm>
            <a:off x="483718" y="3329565"/>
            <a:ext cx="2598484"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1800">
                <a:solidFill>
                  <a:schemeClr val="lt1"/>
                </a:solidFill>
                <a:latin typeface="Calibri"/>
                <a:ea typeface="Calibri"/>
                <a:cs typeface="Calibri"/>
                <a:sym typeface="Calibri"/>
              </a:rPr>
              <a:t>CIRO LEARNING ACTIVITY</a:t>
            </a:r>
            <a:endParaRPr/>
          </a:p>
          <a:p>
            <a:pPr indent="0" lvl="0" marL="0" marR="0" rtl="0" algn="ctr">
              <a:spcBef>
                <a:spcPts val="0"/>
              </a:spcBef>
              <a:spcAft>
                <a:spcPts val="0"/>
              </a:spcAft>
              <a:buNone/>
            </a:pPr>
            <a:r>
              <a:rPr b="1" i="1" lang="en-US" sz="1400">
                <a:solidFill>
                  <a:schemeClr val="lt1"/>
                </a:solidFill>
                <a:latin typeface="Calibri"/>
                <a:ea typeface="Calibri"/>
                <a:cs typeface="Calibri"/>
                <a:sym typeface="Calibri"/>
              </a:rPr>
              <a:t>Athens, 7</a:t>
            </a:r>
            <a:r>
              <a:rPr b="1" baseline="30000" i="1" lang="en-US" sz="1400">
                <a:solidFill>
                  <a:schemeClr val="lt1"/>
                </a:solidFill>
                <a:latin typeface="Calibri"/>
                <a:ea typeface="Calibri"/>
                <a:cs typeface="Calibri"/>
                <a:sym typeface="Calibri"/>
              </a:rPr>
              <a:t>th</a:t>
            </a:r>
            <a:r>
              <a:rPr b="1" i="1" lang="en-US" sz="1400">
                <a:solidFill>
                  <a:schemeClr val="lt1"/>
                </a:solidFill>
                <a:latin typeface="Calibri"/>
                <a:ea typeface="Calibri"/>
                <a:cs typeface="Calibri"/>
                <a:sym typeface="Calibri"/>
              </a:rPr>
              <a:t> to 11</a:t>
            </a:r>
            <a:r>
              <a:rPr b="1" baseline="30000" i="1" lang="en-US" sz="1400">
                <a:solidFill>
                  <a:schemeClr val="lt1"/>
                </a:solidFill>
                <a:latin typeface="Calibri"/>
                <a:ea typeface="Calibri"/>
                <a:cs typeface="Calibri"/>
                <a:sym typeface="Calibri"/>
              </a:rPr>
              <a:t>th</a:t>
            </a:r>
            <a:r>
              <a:rPr b="1" i="1" lang="en-US" sz="1400">
                <a:solidFill>
                  <a:schemeClr val="lt1"/>
                </a:solidFill>
                <a:latin typeface="Calibri"/>
                <a:ea typeface="Calibri"/>
                <a:cs typeface="Calibri"/>
                <a:sym typeface="Calibri"/>
              </a:rPr>
              <a:t> October, 2019</a:t>
            </a:r>
            <a:endParaRPr b="1" i="1" sz="1400">
              <a:solidFill>
                <a:schemeClr val="lt1"/>
              </a:solidFill>
              <a:latin typeface="Calibri"/>
              <a:ea typeface="Calibri"/>
              <a:cs typeface="Calibri"/>
              <a:sym typeface="Calibri"/>
            </a:endParaRPr>
          </a:p>
        </p:txBody>
      </p:sp>
      <p:sp>
        <p:nvSpPr>
          <p:cNvPr id="26" name="Google Shape;26;p4"/>
          <p:cNvSpPr txBox="1"/>
          <p:nvPr/>
        </p:nvSpPr>
        <p:spPr>
          <a:xfrm>
            <a:off x="-178861" y="5249352"/>
            <a:ext cx="4103432" cy="132556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lt1"/>
              </a:buClr>
              <a:buSzPts val="2400"/>
              <a:buFont typeface="Calibri"/>
              <a:buNone/>
            </a:pPr>
            <a:r>
              <a:t/>
            </a:r>
            <a:endParaRPr b="0" sz="2400" u="none">
              <a:solidFill>
                <a:schemeClr val="lt1"/>
              </a:solidFill>
              <a:latin typeface="Calibri"/>
              <a:ea typeface="Calibri"/>
              <a:cs typeface="Calibri"/>
              <a:sym typeface="Calibri"/>
            </a:endParaRPr>
          </a:p>
        </p:txBody>
      </p:sp>
      <p:sp>
        <p:nvSpPr>
          <p:cNvPr id="27" name="Google Shape;27;p4"/>
          <p:cNvSpPr txBox="1"/>
          <p:nvPr>
            <p:ph idx="1" type="body"/>
          </p:nvPr>
        </p:nvSpPr>
        <p:spPr>
          <a:xfrm>
            <a:off x="154538" y="5085840"/>
            <a:ext cx="3370995" cy="9144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lt1"/>
              </a:buClr>
              <a:buSzPts val="2800"/>
              <a:buFont typeface="Arial"/>
              <a:buNone/>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p:cSld name="Encabezado de sección">
    <p:spTree>
      <p:nvGrpSpPr>
        <p:cNvPr id="28" name="Shape 28"/>
        <p:cNvGrpSpPr/>
        <p:nvPr/>
      </p:nvGrpSpPr>
      <p:grpSpPr>
        <a:xfrm>
          <a:off x="0" y="0"/>
          <a:ext cx="0" cy="0"/>
          <a:chOff x="0" y="0"/>
          <a:chExt cx="0" cy="0"/>
        </a:xfrm>
      </p:grpSpPr>
      <p:sp>
        <p:nvSpPr>
          <p:cNvPr id="29" name="Google Shape;29;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3204546" y="1176774"/>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3204546" y="1176774"/>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Google Shape;56;p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9"/>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lt1"/>
              </a:buClr>
              <a:buSzPts val="3200"/>
              <a:buFont typeface="Calibri"/>
              <a:buNone/>
              <a:defRPr b="0" i="0" sz="32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0" name="Google Shape;60;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Google Shape;61;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2" name="Google Shape;62;p1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1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10"/>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lt1"/>
              </a:buClr>
              <a:buSzPts val="3200"/>
              <a:buFont typeface="Calibri"/>
              <a:buNone/>
              <a:defRPr b="0" i="0" sz="32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Google Shape;67;p11"/>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9" name="Google Shape;69;p11"/>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Google Shape;70;p11"/>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1"/>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1492370" y="1374064"/>
            <a:ext cx="8738557" cy="70788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4000" u="none" cap="none" strike="noStrike">
                <a:solidFill>
                  <a:srgbClr val="0070C0"/>
                </a:solidFill>
                <a:latin typeface="Calibri"/>
                <a:ea typeface="Calibri"/>
                <a:cs typeface="Calibri"/>
                <a:sym typeface="Calibri"/>
              </a:rPr>
              <a:t>Survival case 4: Earthquake</a:t>
            </a:r>
            <a:endParaRPr b="0" i="0" sz="4000" u="none" cap="none" strike="noStrike">
              <a:solidFill>
                <a:srgbClr val="0070C0"/>
              </a:solidFill>
              <a:latin typeface="Calibri"/>
              <a:ea typeface="Calibri"/>
              <a:cs typeface="Calibri"/>
              <a:sym typeface="Calibri"/>
            </a:endParaRPr>
          </a:p>
        </p:txBody>
      </p:sp>
      <p:sp>
        <p:nvSpPr>
          <p:cNvPr id="89" name="Google Shape;89;p1"/>
          <p:cNvSpPr txBox="1"/>
          <p:nvPr/>
        </p:nvSpPr>
        <p:spPr>
          <a:xfrm>
            <a:off x="417311" y="2472562"/>
            <a:ext cx="11205600" cy="3417000"/>
          </a:xfrm>
          <a:prstGeom prst="rect">
            <a:avLst/>
          </a:prstGeom>
          <a:noFill/>
          <a:ln>
            <a:noFill/>
          </a:ln>
        </p:spPr>
        <p:txBody>
          <a:bodyPr anchorCtr="0" anchor="t" bIns="45700" lIns="91425" spcFirstLastPara="1" rIns="91425" wrap="square" tIns="45700">
            <a:spAutoFit/>
          </a:bodyPr>
          <a:lstStyle/>
          <a:p>
            <a:pPr indent="-630238" lvl="0" marL="630238" marR="0" rtl="0" algn="just">
              <a:spcBef>
                <a:spcPts val="0"/>
              </a:spcBef>
              <a:spcAft>
                <a:spcPts val="0"/>
              </a:spcAft>
              <a:buClr>
                <a:schemeClr val="dk1"/>
              </a:buClr>
              <a:buSzPts val="2400"/>
              <a:buFont typeface="Noto Sans Symbols"/>
              <a:buChar char="❑"/>
            </a:pPr>
            <a:r>
              <a:rPr b="0" i="0" lang="en-US" sz="2400" u="none" cap="none" strike="noStrike">
                <a:solidFill>
                  <a:schemeClr val="dk1"/>
                </a:solidFill>
                <a:latin typeface="Calibri"/>
                <a:ea typeface="Calibri"/>
                <a:cs typeface="Calibri"/>
                <a:sym typeface="Calibri"/>
              </a:rPr>
              <a:t>During a weekend afternoon you are in a friend’s house playing board games with your buddies</a:t>
            </a:r>
            <a:endParaRPr b="0" i="0" sz="2400" u="none" cap="none" strike="noStrike">
              <a:solidFill>
                <a:schemeClr val="dk1"/>
              </a:solidFill>
              <a:latin typeface="Calibri"/>
              <a:ea typeface="Calibri"/>
              <a:cs typeface="Calibri"/>
              <a:sym typeface="Calibri"/>
            </a:endParaRPr>
          </a:p>
          <a:p>
            <a:pPr indent="-630238" lvl="0" marL="630238" marR="0" rtl="0" algn="just">
              <a:spcBef>
                <a:spcPts val="0"/>
              </a:spcBef>
              <a:spcAft>
                <a:spcPts val="0"/>
              </a:spcAft>
              <a:buClr>
                <a:schemeClr val="dk1"/>
              </a:buClr>
              <a:buSzPts val="2400"/>
              <a:buFont typeface="Noto Sans Symbols"/>
              <a:buChar char="❑"/>
            </a:pPr>
            <a:r>
              <a:rPr b="0" i="0" lang="en-US" sz="2400" u="none" cap="none" strike="noStrike">
                <a:solidFill>
                  <a:schemeClr val="dk1"/>
                </a:solidFill>
                <a:latin typeface="Calibri"/>
                <a:ea typeface="Calibri"/>
                <a:cs typeface="Calibri"/>
                <a:sym typeface="Calibri"/>
              </a:rPr>
              <a:t>Parents are absent and the earth suddenly starts </a:t>
            </a:r>
            <a:r>
              <a:rPr lang="en-US" sz="2400">
                <a:solidFill>
                  <a:schemeClr val="dk1"/>
                </a:solidFill>
                <a:latin typeface="Calibri"/>
                <a:ea typeface="Calibri"/>
                <a:cs typeface="Calibri"/>
                <a:sym typeface="Calibri"/>
              </a:rPr>
              <a:t>shaking</a:t>
            </a:r>
            <a:endParaRPr b="0" i="0" sz="2400" u="none" cap="none" strike="noStrike">
              <a:solidFill>
                <a:schemeClr val="dk1"/>
              </a:solidFill>
              <a:latin typeface="Calibri"/>
              <a:ea typeface="Calibri"/>
              <a:cs typeface="Calibri"/>
              <a:sym typeface="Calibri"/>
            </a:endParaRPr>
          </a:p>
          <a:p>
            <a:pPr indent="-630238" lvl="0" marL="630238" marR="0" rtl="0" algn="just">
              <a:spcBef>
                <a:spcPts val="0"/>
              </a:spcBef>
              <a:spcAft>
                <a:spcPts val="0"/>
              </a:spcAft>
              <a:buClr>
                <a:schemeClr val="dk1"/>
              </a:buClr>
              <a:buSzPts val="2400"/>
              <a:buFont typeface="Noto Sans Symbols"/>
              <a:buChar char="❑"/>
            </a:pPr>
            <a:r>
              <a:rPr b="0" i="0" lang="en-US" sz="2400" u="none" cap="none" strike="noStrike">
                <a:solidFill>
                  <a:schemeClr val="dk1"/>
                </a:solidFill>
                <a:latin typeface="Calibri"/>
                <a:ea typeface="Calibri"/>
                <a:cs typeface="Calibri"/>
                <a:sym typeface="Calibri"/>
              </a:rPr>
              <a:t>Before it gets worse you manage to pick some staff and try to stay safe, but you are somehow trapped in the room, not injured though</a:t>
            </a:r>
            <a:endParaRPr b="0" i="0" sz="2400" u="none" cap="none" strike="noStrike">
              <a:solidFill>
                <a:schemeClr val="dk1"/>
              </a:solidFill>
              <a:latin typeface="Calibri"/>
              <a:ea typeface="Calibri"/>
              <a:cs typeface="Calibri"/>
              <a:sym typeface="Calibri"/>
            </a:endParaRPr>
          </a:p>
          <a:p>
            <a:pPr indent="-630238" lvl="0" marL="630238" marR="0" rtl="0" algn="just">
              <a:spcBef>
                <a:spcPts val="0"/>
              </a:spcBef>
              <a:spcAft>
                <a:spcPts val="0"/>
              </a:spcAft>
              <a:buClr>
                <a:schemeClr val="dk1"/>
              </a:buClr>
              <a:buSzPts val="2400"/>
              <a:buFont typeface="Noto Sans Symbols"/>
              <a:buChar char="❑"/>
            </a:pPr>
            <a:r>
              <a:rPr b="0" i="0" lang="en-US" sz="2400" u="none" cap="none" strike="noStrike">
                <a:solidFill>
                  <a:schemeClr val="dk1"/>
                </a:solidFill>
                <a:latin typeface="Calibri"/>
                <a:ea typeface="Calibri"/>
                <a:cs typeface="Calibri"/>
                <a:sym typeface="Calibri"/>
              </a:rPr>
              <a:t>Which 4 items would you choose to take along with you while you are trapped, if you had the chance to select, out of the ones presented to you, as the best and most useful for optimizing your chances of surviving until help arrives</a:t>
            </a:r>
            <a:endParaRPr b="0" i="0" sz="2400" u="none" cap="none" strike="noStrike">
              <a:solidFill>
                <a:schemeClr val="dk1"/>
              </a:solidFill>
              <a:latin typeface="Calibri"/>
              <a:ea typeface="Calibri"/>
              <a:cs typeface="Calibri"/>
              <a:sym typeface="Calibri"/>
            </a:endParaRPr>
          </a:p>
          <a:p>
            <a:pPr indent="-630238" lvl="0" marL="630238" marR="0" rtl="0" algn="just">
              <a:spcBef>
                <a:spcPts val="0"/>
              </a:spcBef>
              <a:spcAft>
                <a:spcPts val="0"/>
              </a:spcAft>
              <a:buClr>
                <a:schemeClr val="dk1"/>
              </a:buClr>
              <a:buSzPts val="2400"/>
              <a:buFont typeface="Noto Sans Symbols"/>
              <a:buChar char="❑"/>
            </a:pPr>
            <a:r>
              <a:rPr b="0" i="0" lang="en-US" sz="2400" u="none" cap="none" strike="noStrike">
                <a:solidFill>
                  <a:schemeClr val="dk1"/>
                </a:solidFill>
                <a:latin typeface="Calibri"/>
                <a:ea typeface="Calibri"/>
                <a:cs typeface="Calibri"/>
                <a:sym typeface="Calibri"/>
              </a:rPr>
              <a:t>Explain why</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2019-10-02T15:26:27Z</dcterms:created>
  <dc:creator>Marina C</dc:creator>
</cp:coreProperties>
</file>