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8" roundtripDataSignature="AMtx7mhZ1sqdwvO5weZtPWSiKa620Zzn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p:cSld name="Título y objetos">
    <p:spTree>
      <p:nvGrpSpPr>
        <p:cNvPr id="6" name="Shape 6"/>
        <p:cNvGrpSpPr/>
        <p:nvPr/>
      </p:nvGrpSpPr>
      <p:grpSpPr>
        <a:xfrm>
          <a:off x="0" y="0"/>
          <a:ext cx="0" cy="0"/>
          <a:chOff x="0" y="0"/>
          <a:chExt cx="0" cy="0"/>
        </a:xfrm>
      </p:grpSpPr>
      <p:sp>
        <p:nvSpPr>
          <p:cNvPr id="7" name="Google Shape;7;p5"/>
          <p:cNvSpPr/>
          <p:nvPr/>
        </p:nvSpPr>
        <p:spPr>
          <a:xfrm>
            <a:off x="0" y="6611257"/>
            <a:ext cx="12192000" cy="268513"/>
          </a:xfrm>
          <a:prstGeom prst="rect">
            <a:avLst/>
          </a:prstGeom>
          <a:solidFill>
            <a:srgbClr val="4CAD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 name="Google Shape;8;p5"/>
          <p:cNvSpPr/>
          <p:nvPr/>
        </p:nvSpPr>
        <p:spPr>
          <a:xfrm>
            <a:off x="1" y="6429828"/>
            <a:ext cx="12192000" cy="268513"/>
          </a:xfrm>
          <a:prstGeom prst="rect">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CIRO Project" id="9" name="Google Shape;9;p5"/>
          <p:cNvPicPr preferRelativeResize="0"/>
          <p:nvPr/>
        </p:nvPicPr>
        <p:blipFill rotWithShape="1">
          <a:blip r:embed="rId2">
            <a:alphaModFix/>
          </a:blip>
          <a:srcRect b="0" l="0" r="61759" t="0"/>
          <a:stretch/>
        </p:blipFill>
        <p:spPr>
          <a:xfrm>
            <a:off x="662402" y="159659"/>
            <a:ext cx="2471604" cy="1170004"/>
          </a:xfrm>
          <a:prstGeom prst="rect">
            <a:avLst/>
          </a:prstGeom>
          <a:noFill/>
          <a:ln>
            <a:noFill/>
          </a:ln>
        </p:spPr>
      </p:pic>
      <p:pic>
        <p:nvPicPr>
          <p:cNvPr descr="Imagen relacionada" id="10" name="Google Shape;10;p5"/>
          <p:cNvPicPr preferRelativeResize="0"/>
          <p:nvPr/>
        </p:nvPicPr>
        <p:blipFill rotWithShape="1">
          <a:blip r:embed="rId3">
            <a:alphaModFix/>
          </a:blip>
          <a:srcRect b="0" l="0" r="0" t="0"/>
          <a:stretch/>
        </p:blipFill>
        <p:spPr>
          <a:xfrm>
            <a:off x="8928308" y="159659"/>
            <a:ext cx="2921986" cy="834660"/>
          </a:xfrm>
          <a:prstGeom prst="rect">
            <a:avLst/>
          </a:prstGeom>
          <a:noFill/>
          <a:ln>
            <a:noFill/>
          </a:ln>
        </p:spPr>
      </p:pic>
      <p:sp>
        <p:nvSpPr>
          <p:cNvPr id="11" name="Google Shape;11;p5"/>
          <p:cNvSpPr txBox="1"/>
          <p:nvPr>
            <p:ph type="title"/>
          </p:nvPr>
        </p:nvSpPr>
        <p:spPr>
          <a:xfrm>
            <a:off x="662402" y="1190304"/>
            <a:ext cx="10515600" cy="64157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rgbClr val="4CADD8"/>
              </a:buClr>
              <a:buSzPts val="2800"/>
              <a:buFont typeface="Calibri"/>
              <a:buNone/>
              <a:defRPr b="0" i="0" sz="2800" u="none" cap="none" strike="noStrike">
                <a:solidFill>
                  <a:srgbClr val="4CADD8"/>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4"/>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Google Shape;74;p14"/>
          <p:cNvSpPr txBox="1"/>
          <p:nvPr>
            <p:ph idx="1" type="body"/>
          </p:nvPr>
        </p:nvSpPr>
        <p:spPr>
          <a:xfrm rot="5400000">
            <a:off x="3592053" y="-349536"/>
            <a:ext cx="4351338" cy="105156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5" name="Google Shape;75;p14"/>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14"/>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Google Shape;77;p14"/>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5"/>
          <p:cNvSpPr txBox="1"/>
          <p:nvPr>
            <p:ph type="title"/>
          </p:nvPr>
        </p:nvSpPr>
        <p:spPr>
          <a:xfrm rot="5400000">
            <a:off x="7133431" y="1956594"/>
            <a:ext cx="5811838" cy="26289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Google Shape;80;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1" name="Google Shape;81;p15"/>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5"/>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5"/>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2" name="Shape 12"/>
        <p:cNvGrpSpPr/>
        <p:nvPr/>
      </p:nvGrpSpPr>
      <p:grpSpPr>
        <a:xfrm>
          <a:off x="0" y="0"/>
          <a:ext cx="0" cy="0"/>
          <a:chOff x="0" y="0"/>
          <a:chExt cx="0" cy="0"/>
        </a:xfrm>
      </p:grpSpPr>
      <p:sp>
        <p:nvSpPr>
          <p:cNvPr id="13" name="Google Shape;13;p6"/>
          <p:cNvSpPr txBox="1"/>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1200">
                <a:solidFill>
                  <a:srgbClr val="888888"/>
                </a:solidFill>
                <a:latin typeface="Calibri"/>
                <a:ea typeface="Calibri"/>
                <a:cs typeface="Calibri"/>
                <a:sym typeface="Calibri"/>
              </a:rPr>
              <a:t>06/05/2021</a:t>
            </a:r>
            <a:endParaRPr sz="1200">
              <a:solidFill>
                <a:srgbClr val="888888"/>
              </a:solidFill>
              <a:latin typeface="Calibri"/>
              <a:ea typeface="Calibri"/>
              <a:cs typeface="Calibri"/>
              <a:sym typeface="Calibri"/>
            </a:endParaRPr>
          </a:p>
        </p:txBody>
      </p:sp>
      <p:sp>
        <p:nvSpPr>
          <p:cNvPr id="14" name="Google Shape;14;p6"/>
          <p:cNvSpPr/>
          <p:nvPr/>
        </p:nvSpPr>
        <p:spPr>
          <a:xfrm rot="5400000">
            <a:off x="600196" y="-600195"/>
            <a:ext cx="9962061" cy="11162456"/>
          </a:xfrm>
          <a:prstGeom prst="rtTriangle">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 name="Google Shape;15;p6"/>
          <p:cNvSpPr/>
          <p:nvPr/>
        </p:nvSpPr>
        <p:spPr>
          <a:xfrm rot="5400000">
            <a:off x="527101" y="-527104"/>
            <a:ext cx="9376232" cy="10430440"/>
          </a:xfrm>
          <a:prstGeom prst="rtTriangle">
            <a:avLst/>
          </a:prstGeom>
          <a:solidFill>
            <a:srgbClr val="4CAD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16" name="Google Shape;16;p6"/>
          <p:cNvSpPr txBox="1"/>
          <p:nvPr/>
        </p:nvSpPr>
        <p:spPr>
          <a:xfrm>
            <a:off x="9272241" y="4650168"/>
            <a:ext cx="2881238" cy="3939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rgbClr val="4CADD8"/>
                </a:solidFill>
                <a:latin typeface="Calibri"/>
                <a:ea typeface="Calibri"/>
                <a:cs typeface="Calibri"/>
                <a:sym typeface="Calibri"/>
              </a:rPr>
              <a:t>WWW. CIROPROJECT.COM</a:t>
            </a:r>
            <a:endParaRPr sz="1800">
              <a:solidFill>
                <a:srgbClr val="4CADD8"/>
              </a:solidFill>
              <a:latin typeface="Calibri"/>
              <a:ea typeface="Calibri"/>
              <a:cs typeface="Calibri"/>
              <a:sym typeface="Calibri"/>
            </a:endParaRPr>
          </a:p>
        </p:txBody>
      </p:sp>
      <p:sp>
        <p:nvSpPr>
          <p:cNvPr id="17" name="Google Shape;17;p6"/>
          <p:cNvSpPr txBox="1"/>
          <p:nvPr/>
        </p:nvSpPr>
        <p:spPr>
          <a:xfrm>
            <a:off x="6133337" y="3819171"/>
            <a:ext cx="5844987" cy="92333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5400">
                <a:solidFill>
                  <a:srgbClr val="4CADD8"/>
                </a:solidFill>
                <a:latin typeface="Calibri"/>
                <a:ea typeface="Calibri"/>
                <a:cs typeface="Calibri"/>
                <a:sym typeface="Calibri"/>
              </a:rPr>
              <a:t>CIRO PROJECT</a:t>
            </a:r>
            <a:endParaRPr/>
          </a:p>
        </p:txBody>
      </p:sp>
      <p:pic>
        <p:nvPicPr>
          <p:cNvPr descr="CIRO Project" id="18" name="Google Shape;18;p6"/>
          <p:cNvPicPr preferRelativeResize="0"/>
          <p:nvPr/>
        </p:nvPicPr>
        <p:blipFill rotWithShape="1">
          <a:blip r:embed="rId2">
            <a:alphaModFix/>
          </a:blip>
          <a:srcRect b="0" l="0" r="61759" t="0"/>
          <a:stretch/>
        </p:blipFill>
        <p:spPr>
          <a:xfrm>
            <a:off x="9651945" y="2777211"/>
            <a:ext cx="2471604" cy="1170004"/>
          </a:xfrm>
          <a:prstGeom prst="rect">
            <a:avLst/>
          </a:prstGeom>
          <a:noFill/>
          <a:ln>
            <a:noFill/>
          </a:ln>
        </p:spPr>
      </p:pic>
      <p:sp>
        <p:nvSpPr>
          <p:cNvPr id="19" name="Google Shape;19;p6"/>
          <p:cNvSpPr/>
          <p:nvPr/>
        </p:nvSpPr>
        <p:spPr>
          <a:xfrm rot="10800000">
            <a:off x="7223910" y="384632"/>
            <a:ext cx="2414922" cy="2665988"/>
          </a:xfrm>
          <a:prstGeom prst="teardrop">
            <a:avLst>
              <a:gd fmla="val 100000" name="adj"/>
            </a:avLst>
          </a:prstGeom>
          <a:solidFill>
            <a:srgbClr val="9ECB8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lt1"/>
              </a:solidFill>
              <a:latin typeface="Calibri"/>
              <a:ea typeface="Calibri"/>
              <a:cs typeface="Calibri"/>
              <a:sym typeface="Calibri"/>
            </a:endParaRPr>
          </a:p>
        </p:txBody>
      </p:sp>
      <p:sp>
        <p:nvSpPr>
          <p:cNvPr id="20" name="Google Shape;20;p6"/>
          <p:cNvSpPr/>
          <p:nvPr/>
        </p:nvSpPr>
        <p:spPr>
          <a:xfrm>
            <a:off x="7473140" y="1134632"/>
            <a:ext cx="1856364" cy="138499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1400">
                <a:solidFill>
                  <a:schemeClr val="lt1"/>
                </a:solidFill>
                <a:latin typeface="Calibri"/>
                <a:ea typeface="Calibri"/>
                <a:cs typeface="Calibri"/>
                <a:sym typeface="Calibri"/>
              </a:rPr>
              <a:t>INTRODUCING THE IMPORTANCE OF THE COMING EUROPEAN “GREEN” ENERGY MODEL IN SCHOOL EDUCATION</a:t>
            </a:r>
            <a:endParaRPr b="1" i="1" sz="1400">
              <a:solidFill>
                <a:schemeClr val="lt1"/>
              </a:solidFill>
              <a:latin typeface="Calibri"/>
              <a:ea typeface="Calibri"/>
              <a:cs typeface="Calibri"/>
              <a:sym typeface="Calibri"/>
            </a:endParaRPr>
          </a:p>
        </p:txBody>
      </p:sp>
      <p:sp>
        <p:nvSpPr>
          <p:cNvPr id="21" name="Google Shape;21;p6"/>
          <p:cNvSpPr/>
          <p:nvPr/>
        </p:nvSpPr>
        <p:spPr>
          <a:xfrm>
            <a:off x="3378563" y="2953356"/>
            <a:ext cx="3877809" cy="3583430"/>
          </a:xfrm>
          <a:prstGeom prst="teardrop">
            <a:avLst>
              <a:gd fmla="val 100000" name="adj"/>
            </a:avLst>
          </a:prstGeom>
          <a:solidFill>
            <a:schemeClr val="lt1"/>
          </a:solidFill>
          <a:ln cap="flat" cmpd="sng" w="12700">
            <a:solidFill>
              <a:srgbClr val="9ECB81"/>
            </a:solidFill>
            <a:prstDash val="solid"/>
            <a:miter lim="800000"/>
            <a:headEnd len="sm" w="sm" type="none"/>
            <a:tailEnd len="sm" w="sm" type="none"/>
          </a:ln>
          <a:effectLst>
            <a:outerShdw blurRad="50800" rotWithShape="0" algn="r" dir="108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 name="Google Shape;22;p6"/>
          <p:cNvSpPr/>
          <p:nvPr/>
        </p:nvSpPr>
        <p:spPr>
          <a:xfrm>
            <a:off x="7473140" y="6263874"/>
            <a:ext cx="4318183" cy="46166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200">
                <a:solidFill>
                  <a:srgbClr val="004494"/>
                </a:solidFill>
                <a:latin typeface="Calibri"/>
                <a:ea typeface="Calibri"/>
                <a:cs typeface="Calibri"/>
                <a:sym typeface="Calibri"/>
              </a:rPr>
              <a:t>ERASMUS+ Programme 2018 – KA2 School Education Project nº: 2018-1-ES01-KA201-050618</a:t>
            </a:r>
            <a:endParaRPr sz="1200">
              <a:solidFill>
                <a:srgbClr val="004494"/>
              </a:solidFill>
              <a:latin typeface="Calibri"/>
              <a:ea typeface="Calibri"/>
              <a:cs typeface="Calibri"/>
              <a:sym typeface="Calibri"/>
            </a:endParaRPr>
          </a:p>
        </p:txBody>
      </p:sp>
      <p:pic>
        <p:nvPicPr>
          <p:cNvPr descr="Imagen relacionada" id="23" name="Google Shape;23;p6"/>
          <p:cNvPicPr preferRelativeResize="0"/>
          <p:nvPr/>
        </p:nvPicPr>
        <p:blipFill rotWithShape="1">
          <a:blip r:embed="rId3">
            <a:alphaModFix/>
          </a:blip>
          <a:srcRect b="0" l="0" r="0" t="0"/>
          <a:stretch/>
        </p:blipFill>
        <p:spPr>
          <a:xfrm>
            <a:off x="8903121" y="5367131"/>
            <a:ext cx="2921986" cy="834660"/>
          </a:xfrm>
          <a:prstGeom prst="rect">
            <a:avLst/>
          </a:prstGeom>
          <a:noFill/>
          <a:ln>
            <a:noFill/>
          </a:ln>
        </p:spPr>
      </p:pic>
      <p:sp>
        <p:nvSpPr>
          <p:cNvPr id="24" name="Google Shape;24;p6"/>
          <p:cNvSpPr txBox="1"/>
          <p:nvPr>
            <p:ph type="title"/>
          </p:nvPr>
        </p:nvSpPr>
        <p:spPr>
          <a:xfrm>
            <a:off x="3003922" y="1553786"/>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6"/>
          <p:cNvSpPr/>
          <p:nvPr/>
        </p:nvSpPr>
        <p:spPr>
          <a:xfrm>
            <a:off x="483718" y="3329565"/>
            <a:ext cx="2598484"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1800">
                <a:solidFill>
                  <a:schemeClr val="lt1"/>
                </a:solidFill>
                <a:latin typeface="Calibri"/>
                <a:ea typeface="Calibri"/>
                <a:cs typeface="Calibri"/>
                <a:sym typeface="Calibri"/>
              </a:rPr>
              <a:t>CIRO LEARNING ACTIVITY</a:t>
            </a:r>
            <a:endParaRPr/>
          </a:p>
          <a:p>
            <a:pPr indent="0" lvl="0" marL="0" marR="0" rtl="0" algn="ctr">
              <a:spcBef>
                <a:spcPts val="0"/>
              </a:spcBef>
              <a:spcAft>
                <a:spcPts val="0"/>
              </a:spcAft>
              <a:buNone/>
            </a:pPr>
            <a:r>
              <a:rPr b="1" i="1" lang="en-US" sz="1400">
                <a:solidFill>
                  <a:schemeClr val="lt1"/>
                </a:solidFill>
                <a:latin typeface="Calibri"/>
                <a:ea typeface="Calibri"/>
                <a:cs typeface="Calibri"/>
                <a:sym typeface="Calibri"/>
              </a:rPr>
              <a:t>Athens, 7</a:t>
            </a:r>
            <a:r>
              <a:rPr b="1" baseline="30000" i="1" lang="en-US" sz="1400">
                <a:solidFill>
                  <a:schemeClr val="lt1"/>
                </a:solidFill>
                <a:latin typeface="Calibri"/>
                <a:ea typeface="Calibri"/>
                <a:cs typeface="Calibri"/>
                <a:sym typeface="Calibri"/>
              </a:rPr>
              <a:t>th</a:t>
            </a:r>
            <a:r>
              <a:rPr b="1" i="1" lang="en-US" sz="1400">
                <a:solidFill>
                  <a:schemeClr val="lt1"/>
                </a:solidFill>
                <a:latin typeface="Calibri"/>
                <a:ea typeface="Calibri"/>
                <a:cs typeface="Calibri"/>
                <a:sym typeface="Calibri"/>
              </a:rPr>
              <a:t> to 11</a:t>
            </a:r>
            <a:r>
              <a:rPr b="1" baseline="30000" i="1" lang="en-US" sz="1400">
                <a:solidFill>
                  <a:schemeClr val="lt1"/>
                </a:solidFill>
                <a:latin typeface="Calibri"/>
                <a:ea typeface="Calibri"/>
                <a:cs typeface="Calibri"/>
                <a:sym typeface="Calibri"/>
              </a:rPr>
              <a:t>th</a:t>
            </a:r>
            <a:r>
              <a:rPr b="1" i="1" lang="en-US" sz="1400">
                <a:solidFill>
                  <a:schemeClr val="lt1"/>
                </a:solidFill>
                <a:latin typeface="Calibri"/>
                <a:ea typeface="Calibri"/>
                <a:cs typeface="Calibri"/>
                <a:sym typeface="Calibri"/>
              </a:rPr>
              <a:t> October, 2019</a:t>
            </a:r>
            <a:endParaRPr b="1" i="1" sz="1400">
              <a:solidFill>
                <a:schemeClr val="lt1"/>
              </a:solidFill>
              <a:latin typeface="Calibri"/>
              <a:ea typeface="Calibri"/>
              <a:cs typeface="Calibri"/>
              <a:sym typeface="Calibri"/>
            </a:endParaRPr>
          </a:p>
        </p:txBody>
      </p:sp>
      <p:sp>
        <p:nvSpPr>
          <p:cNvPr id="26" name="Google Shape;26;p6"/>
          <p:cNvSpPr txBox="1"/>
          <p:nvPr/>
        </p:nvSpPr>
        <p:spPr>
          <a:xfrm>
            <a:off x="-178861" y="5249352"/>
            <a:ext cx="4103432" cy="1325563"/>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lt1"/>
              </a:buClr>
              <a:buSzPts val="2400"/>
              <a:buFont typeface="Calibri"/>
              <a:buNone/>
            </a:pPr>
            <a:r>
              <a:t/>
            </a:r>
            <a:endParaRPr sz="2400">
              <a:solidFill>
                <a:schemeClr val="lt1"/>
              </a:solidFill>
              <a:latin typeface="Calibri"/>
              <a:ea typeface="Calibri"/>
              <a:cs typeface="Calibri"/>
              <a:sym typeface="Calibri"/>
            </a:endParaRPr>
          </a:p>
        </p:txBody>
      </p:sp>
      <p:sp>
        <p:nvSpPr>
          <p:cNvPr id="27" name="Google Shape;27;p6"/>
          <p:cNvSpPr txBox="1"/>
          <p:nvPr>
            <p:ph idx="1" type="body"/>
          </p:nvPr>
        </p:nvSpPr>
        <p:spPr>
          <a:xfrm>
            <a:off x="154538" y="5085840"/>
            <a:ext cx="3370995" cy="9144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lt1"/>
              </a:buClr>
              <a:buSzPts val="2800"/>
              <a:buFont typeface="Arial"/>
              <a:buNone/>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p:cSld name="Encabezado de sección">
    <p:spTree>
      <p:nvGrpSpPr>
        <p:cNvPr id="28" name="Shape 28"/>
        <p:cNvGrpSpPr/>
        <p:nvPr/>
      </p:nvGrpSpPr>
      <p:grpSpPr>
        <a:xfrm>
          <a:off x="0" y="0"/>
          <a:ext cx="0" cy="0"/>
          <a:chOff x="0" y="0"/>
          <a:chExt cx="0" cy="0"/>
        </a:xfrm>
      </p:grpSpPr>
      <p:sp>
        <p:nvSpPr>
          <p:cNvPr id="29" name="Google Shape;29;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0" name="Google Shape;30;p7"/>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7"/>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7"/>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Google Shape;35;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839788" y="365125"/>
            <a:ext cx="10515600"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Google Shape;42;p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Google Shape;43;p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Google Shape;44;p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Google Shape;45;p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Google Shape;46;p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3204546" y="1176774"/>
            <a:ext cx="4103432" cy="132556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Google Shape;51;p10"/>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10"/>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10"/>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1"/>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Google Shape;56;p11"/>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11"/>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lt1"/>
              </a:buClr>
              <a:buSzPts val="3200"/>
              <a:buFont typeface="Calibri"/>
              <a:buNone/>
              <a:defRPr b="0" i="0" sz="32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Google Shape;60;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Google Shape;61;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2" name="Google Shape;62;p12"/>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12"/>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12"/>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lt1"/>
              </a:buClr>
              <a:buSzPts val="3200"/>
              <a:buFont typeface="Calibri"/>
              <a:buNone/>
              <a:defRPr b="0" i="0" sz="32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Google Shape;67;p13"/>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9" name="Google Shape;69;p13"/>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Google Shape;70;p13"/>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3"/>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jpg"/><Relationship Id="rId4" Type="http://schemas.openxmlformats.org/officeDocument/2006/relationships/image" Target="../media/image7.jpg"/><Relationship Id="rId11" Type="http://schemas.openxmlformats.org/officeDocument/2006/relationships/image" Target="../media/image5.jpg"/><Relationship Id="rId10" Type="http://schemas.openxmlformats.org/officeDocument/2006/relationships/image" Target="../media/image3.jpg"/><Relationship Id="rId9" Type="http://schemas.openxmlformats.org/officeDocument/2006/relationships/image" Target="../media/image10.jpg"/><Relationship Id="rId5" Type="http://schemas.openxmlformats.org/officeDocument/2006/relationships/image" Target="../media/image4.jpg"/><Relationship Id="rId6" Type="http://schemas.openxmlformats.org/officeDocument/2006/relationships/image" Target="../media/image11.jpg"/><Relationship Id="rId7" Type="http://schemas.openxmlformats.org/officeDocument/2006/relationships/image" Target="../media/image9.jpg"/><Relationship Id="rId8"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1509623" y="2452366"/>
            <a:ext cx="8738557" cy="132343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4000" u="none" cap="none" strike="noStrike">
                <a:solidFill>
                  <a:srgbClr val="0070C0"/>
                </a:solidFill>
                <a:latin typeface="Calibri"/>
                <a:ea typeface="Calibri"/>
                <a:cs typeface="Calibri"/>
                <a:sym typeface="Calibri"/>
              </a:rPr>
              <a:t>Survival case 1: Plane crash</a:t>
            </a:r>
            <a:endParaRPr/>
          </a:p>
          <a:p>
            <a:pPr indent="0" lvl="0" marL="0" marR="0" rtl="0" algn="ctr">
              <a:spcBef>
                <a:spcPts val="0"/>
              </a:spcBef>
              <a:spcAft>
                <a:spcPts val="0"/>
              </a:spcAft>
              <a:buNone/>
            </a:pPr>
            <a:r>
              <a:rPr b="0" i="0" lang="en-US" sz="4000" u="none" cap="none" strike="noStrike">
                <a:solidFill>
                  <a:srgbClr val="0070C0"/>
                </a:solidFill>
                <a:latin typeface="Calibri"/>
                <a:ea typeface="Calibri"/>
                <a:cs typeface="Calibri"/>
                <a:sym typeface="Calibri"/>
              </a:rPr>
              <a:t> Items</a:t>
            </a:r>
            <a:endParaRPr b="0" i="0" sz="4000" u="none" cap="none" strike="noStrike">
              <a:solidFill>
                <a:srgbClr val="0070C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pic>
        <p:nvPicPr>
          <p:cNvPr id="93" name="Google Shape;93;p2"/>
          <p:cNvPicPr preferRelativeResize="0"/>
          <p:nvPr/>
        </p:nvPicPr>
        <p:blipFill rotWithShape="1">
          <a:blip r:embed="rId3">
            <a:alphaModFix/>
          </a:blip>
          <a:srcRect b="0" l="0" r="0" t="0"/>
          <a:stretch/>
        </p:blipFill>
        <p:spPr>
          <a:xfrm>
            <a:off x="5580646" y="651105"/>
            <a:ext cx="1773667" cy="1487592"/>
          </a:xfrm>
          <a:prstGeom prst="rect">
            <a:avLst/>
          </a:prstGeom>
          <a:noFill/>
          <a:ln>
            <a:noFill/>
          </a:ln>
        </p:spPr>
      </p:pic>
      <p:sp>
        <p:nvSpPr>
          <p:cNvPr id="94" name="Google Shape;94;p2"/>
          <p:cNvSpPr txBox="1"/>
          <p:nvPr/>
        </p:nvSpPr>
        <p:spPr>
          <a:xfrm>
            <a:off x="5663594" y="203694"/>
            <a:ext cx="132846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800" u="none" cap="none" strike="noStrike">
                <a:solidFill>
                  <a:srgbClr val="2E75B5"/>
                </a:solidFill>
                <a:latin typeface="Calibri"/>
                <a:ea typeface="Calibri"/>
                <a:cs typeface="Calibri"/>
                <a:sym typeface="Calibri"/>
              </a:rPr>
              <a:t>Compass</a:t>
            </a:r>
            <a:endParaRPr b="1" i="0" sz="1800" u="none" cap="none" strike="noStrike">
              <a:solidFill>
                <a:srgbClr val="2E75B5"/>
              </a:solidFill>
              <a:latin typeface="Calibri"/>
              <a:ea typeface="Calibri"/>
              <a:cs typeface="Calibri"/>
              <a:sym typeface="Calibri"/>
            </a:endParaRPr>
          </a:p>
        </p:txBody>
      </p:sp>
      <p:pic>
        <p:nvPicPr>
          <p:cNvPr id="95" name="Google Shape;95;p2"/>
          <p:cNvPicPr preferRelativeResize="0"/>
          <p:nvPr/>
        </p:nvPicPr>
        <p:blipFill rotWithShape="1">
          <a:blip r:embed="rId4">
            <a:alphaModFix/>
          </a:blip>
          <a:srcRect b="0" l="0" r="0" t="0"/>
          <a:stretch/>
        </p:blipFill>
        <p:spPr>
          <a:xfrm>
            <a:off x="0" y="4216872"/>
            <a:ext cx="3495541" cy="2185797"/>
          </a:xfrm>
          <a:prstGeom prst="rect">
            <a:avLst/>
          </a:prstGeom>
          <a:noFill/>
          <a:ln>
            <a:noFill/>
          </a:ln>
        </p:spPr>
      </p:pic>
      <p:sp>
        <p:nvSpPr>
          <p:cNvPr id="96" name="Google Shape;96;p2"/>
          <p:cNvSpPr/>
          <p:nvPr/>
        </p:nvSpPr>
        <p:spPr>
          <a:xfrm>
            <a:off x="1089269" y="55918"/>
            <a:ext cx="11102731" cy="5037827"/>
          </a:xfrm>
          <a:prstGeom prst="wedgeEllipseCallout">
            <a:avLst>
              <a:gd fmla="val -20833" name="adj1"/>
              <a:gd fmla="val 62500" name="adj2"/>
            </a:avLst>
          </a:prstGeom>
          <a:no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7" name="Google Shape;97;p2"/>
          <p:cNvSpPr txBox="1"/>
          <p:nvPr/>
        </p:nvSpPr>
        <p:spPr>
          <a:xfrm>
            <a:off x="7779348" y="573026"/>
            <a:ext cx="132846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800" u="none" cap="none" strike="noStrike">
                <a:solidFill>
                  <a:srgbClr val="2E75B5"/>
                </a:solidFill>
                <a:latin typeface="Calibri"/>
                <a:ea typeface="Calibri"/>
                <a:cs typeface="Calibri"/>
                <a:sym typeface="Calibri"/>
              </a:rPr>
              <a:t>Small ax</a:t>
            </a:r>
            <a:endParaRPr b="1" i="0" sz="1800" u="none" cap="none" strike="noStrike">
              <a:solidFill>
                <a:srgbClr val="2E75B5"/>
              </a:solidFill>
              <a:latin typeface="Calibri"/>
              <a:ea typeface="Calibri"/>
              <a:cs typeface="Calibri"/>
              <a:sym typeface="Calibri"/>
            </a:endParaRPr>
          </a:p>
        </p:txBody>
      </p:sp>
      <p:pic>
        <p:nvPicPr>
          <p:cNvPr id="98" name="Google Shape;98;p2"/>
          <p:cNvPicPr preferRelativeResize="0"/>
          <p:nvPr/>
        </p:nvPicPr>
        <p:blipFill rotWithShape="1">
          <a:blip r:embed="rId5">
            <a:alphaModFix/>
          </a:blip>
          <a:srcRect b="0" l="0" r="0" t="0"/>
          <a:stretch/>
        </p:blipFill>
        <p:spPr>
          <a:xfrm>
            <a:off x="4264170" y="560331"/>
            <a:ext cx="1090928" cy="1669120"/>
          </a:xfrm>
          <a:prstGeom prst="rect">
            <a:avLst/>
          </a:prstGeom>
          <a:noFill/>
          <a:ln>
            <a:noFill/>
          </a:ln>
        </p:spPr>
      </p:pic>
      <p:sp>
        <p:nvSpPr>
          <p:cNvPr id="99" name="Google Shape;99;p2"/>
          <p:cNvSpPr txBox="1"/>
          <p:nvPr/>
        </p:nvSpPr>
        <p:spPr>
          <a:xfrm>
            <a:off x="4261354" y="526859"/>
            <a:ext cx="1231623"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800" u="none" cap="none" strike="noStrike">
                <a:solidFill>
                  <a:srgbClr val="2E75B5"/>
                </a:solidFill>
                <a:latin typeface="Calibri"/>
                <a:ea typeface="Calibri"/>
                <a:cs typeface="Calibri"/>
                <a:sym typeface="Calibri"/>
              </a:rPr>
              <a:t>Lighter</a:t>
            </a:r>
            <a:endParaRPr b="1" i="0" sz="1800" u="none" cap="none" strike="noStrike">
              <a:solidFill>
                <a:srgbClr val="2E75B5"/>
              </a:solidFill>
              <a:latin typeface="Calibri"/>
              <a:ea typeface="Calibri"/>
              <a:cs typeface="Calibri"/>
              <a:sym typeface="Calibri"/>
            </a:endParaRPr>
          </a:p>
        </p:txBody>
      </p:sp>
      <p:pic>
        <p:nvPicPr>
          <p:cNvPr id="100" name="Google Shape;100;p2"/>
          <p:cNvPicPr preferRelativeResize="0"/>
          <p:nvPr/>
        </p:nvPicPr>
        <p:blipFill rotWithShape="1">
          <a:blip r:embed="rId6">
            <a:alphaModFix/>
          </a:blip>
          <a:srcRect b="0" l="0" r="0" t="0"/>
          <a:stretch/>
        </p:blipFill>
        <p:spPr>
          <a:xfrm>
            <a:off x="7873963" y="919330"/>
            <a:ext cx="2372533" cy="1354980"/>
          </a:xfrm>
          <a:prstGeom prst="rect">
            <a:avLst/>
          </a:prstGeom>
          <a:noFill/>
          <a:ln>
            <a:noFill/>
          </a:ln>
        </p:spPr>
      </p:pic>
      <p:pic>
        <p:nvPicPr>
          <p:cNvPr id="101" name="Google Shape;101;p2"/>
          <p:cNvPicPr preferRelativeResize="0"/>
          <p:nvPr/>
        </p:nvPicPr>
        <p:blipFill rotWithShape="1">
          <a:blip r:embed="rId7">
            <a:alphaModFix/>
          </a:blip>
          <a:srcRect b="0" l="0" r="0" t="0"/>
          <a:stretch/>
        </p:blipFill>
        <p:spPr>
          <a:xfrm>
            <a:off x="8685098" y="2339039"/>
            <a:ext cx="2184100" cy="1453419"/>
          </a:xfrm>
          <a:prstGeom prst="rect">
            <a:avLst/>
          </a:prstGeom>
          <a:noFill/>
          <a:ln>
            <a:noFill/>
          </a:ln>
        </p:spPr>
      </p:pic>
      <p:pic>
        <p:nvPicPr>
          <p:cNvPr id="102" name="Google Shape;102;p2"/>
          <p:cNvPicPr preferRelativeResize="0"/>
          <p:nvPr/>
        </p:nvPicPr>
        <p:blipFill rotWithShape="1">
          <a:blip r:embed="rId8">
            <a:alphaModFix/>
          </a:blip>
          <a:srcRect b="0" l="0" r="0" t="0"/>
          <a:stretch/>
        </p:blipFill>
        <p:spPr>
          <a:xfrm>
            <a:off x="2098000" y="1219357"/>
            <a:ext cx="2225063" cy="1482448"/>
          </a:xfrm>
          <a:prstGeom prst="rect">
            <a:avLst/>
          </a:prstGeom>
          <a:noFill/>
          <a:ln>
            <a:noFill/>
          </a:ln>
        </p:spPr>
      </p:pic>
      <p:sp>
        <p:nvSpPr>
          <p:cNvPr id="103" name="Google Shape;103;p2"/>
          <p:cNvSpPr txBox="1"/>
          <p:nvPr/>
        </p:nvSpPr>
        <p:spPr>
          <a:xfrm>
            <a:off x="2805016" y="573026"/>
            <a:ext cx="1233577"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n-US" sz="1800" u="none" cap="none" strike="noStrike">
                <a:solidFill>
                  <a:srgbClr val="2E75B5"/>
                </a:solidFill>
                <a:latin typeface="Calibri"/>
                <a:ea typeface="Calibri"/>
                <a:cs typeface="Calibri"/>
                <a:sym typeface="Calibri"/>
              </a:rPr>
              <a:t>Ball of steel wool</a:t>
            </a:r>
            <a:endParaRPr b="1" i="0" sz="1800" u="none" cap="none" strike="noStrike">
              <a:solidFill>
                <a:srgbClr val="2E75B5"/>
              </a:solidFill>
              <a:latin typeface="Calibri"/>
              <a:ea typeface="Calibri"/>
              <a:cs typeface="Calibri"/>
              <a:sym typeface="Calibri"/>
            </a:endParaRPr>
          </a:p>
        </p:txBody>
      </p:sp>
      <p:sp>
        <p:nvSpPr>
          <p:cNvPr id="104" name="Google Shape;104;p2"/>
          <p:cNvSpPr txBox="1"/>
          <p:nvPr/>
        </p:nvSpPr>
        <p:spPr>
          <a:xfrm>
            <a:off x="10766146" y="2252839"/>
            <a:ext cx="132846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800" u="none" cap="none" strike="noStrike">
                <a:solidFill>
                  <a:srgbClr val="2E75B5"/>
                </a:solidFill>
                <a:latin typeface="Calibri"/>
                <a:ea typeface="Calibri"/>
                <a:cs typeface="Calibri"/>
                <a:sym typeface="Calibri"/>
              </a:rPr>
              <a:t>Newspaper</a:t>
            </a:r>
            <a:endParaRPr b="1" i="0" sz="1800" u="none" cap="none" strike="noStrike">
              <a:solidFill>
                <a:srgbClr val="2E75B5"/>
              </a:solidFill>
              <a:latin typeface="Calibri"/>
              <a:ea typeface="Calibri"/>
              <a:cs typeface="Calibri"/>
              <a:sym typeface="Calibri"/>
            </a:endParaRPr>
          </a:p>
        </p:txBody>
      </p:sp>
      <p:pic>
        <p:nvPicPr>
          <p:cNvPr id="105" name="Google Shape;105;p2"/>
          <p:cNvPicPr preferRelativeResize="0"/>
          <p:nvPr/>
        </p:nvPicPr>
        <p:blipFill rotWithShape="1">
          <a:blip r:embed="rId9">
            <a:alphaModFix/>
          </a:blip>
          <a:srcRect b="0" l="0" r="0" t="0"/>
          <a:stretch/>
        </p:blipFill>
        <p:spPr>
          <a:xfrm>
            <a:off x="2269756" y="2801816"/>
            <a:ext cx="1881549" cy="1254366"/>
          </a:xfrm>
          <a:prstGeom prst="rect">
            <a:avLst/>
          </a:prstGeom>
          <a:noFill/>
          <a:ln>
            <a:noFill/>
          </a:ln>
        </p:spPr>
      </p:pic>
      <p:sp>
        <p:nvSpPr>
          <p:cNvPr id="106" name="Google Shape;106;p2"/>
          <p:cNvSpPr txBox="1"/>
          <p:nvPr/>
        </p:nvSpPr>
        <p:spPr>
          <a:xfrm>
            <a:off x="976846" y="2669397"/>
            <a:ext cx="1233577" cy="646331"/>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n-US" sz="1800" u="none" cap="none" strike="noStrike">
                <a:solidFill>
                  <a:srgbClr val="2E75B5"/>
                </a:solidFill>
                <a:latin typeface="Calibri"/>
                <a:ea typeface="Calibri"/>
                <a:cs typeface="Calibri"/>
                <a:sym typeface="Calibri"/>
              </a:rPr>
              <a:t>Piece of canvas</a:t>
            </a:r>
            <a:endParaRPr b="1" i="0" sz="1800" u="none" cap="none" strike="noStrike">
              <a:solidFill>
                <a:srgbClr val="2E75B5"/>
              </a:solidFill>
              <a:latin typeface="Calibri"/>
              <a:ea typeface="Calibri"/>
              <a:cs typeface="Calibri"/>
              <a:sym typeface="Calibri"/>
            </a:endParaRPr>
          </a:p>
        </p:txBody>
      </p:sp>
      <p:pic>
        <p:nvPicPr>
          <p:cNvPr id="107" name="Google Shape;107;p2"/>
          <p:cNvPicPr preferRelativeResize="0"/>
          <p:nvPr/>
        </p:nvPicPr>
        <p:blipFill rotWithShape="1">
          <a:blip r:embed="rId10">
            <a:alphaModFix/>
          </a:blip>
          <a:srcRect b="0" l="0" r="0" t="0"/>
          <a:stretch/>
        </p:blipFill>
        <p:spPr>
          <a:xfrm>
            <a:off x="6560125" y="3391970"/>
            <a:ext cx="1946694" cy="1460021"/>
          </a:xfrm>
          <a:prstGeom prst="rect">
            <a:avLst/>
          </a:prstGeom>
          <a:noFill/>
          <a:ln>
            <a:noFill/>
          </a:ln>
        </p:spPr>
      </p:pic>
      <p:sp>
        <p:nvSpPr>
          <p:cNvPr id="108" name="Google Shape;108;p2"/>
          <p:cNvSpPr txBox="1"/>
          <p:nvPr/>
        </p:nvSpPr>
        <p:spPr>
          <a:xfrm>
            <a:off x="8443440" y="3999059"/>
            <a:ext cx="1701224"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rgbClr val="2E75B5"/>
                </a:solidFill>
                <a:latin typeface="Calibri"/>
                <a:ea typeface="Calibri"/>
                <a:cs typeface="Calibri"/>
                <a:sym typeface="Calibri"/>
              </a:rPr>
              <a:t>Loaded caliber pistol</a:t>
            </a:r>
            <a:endParaRPr b="1" sz="1800">
              <a:solidFill>
                <a:srgbClr val="2E75B5"/>
              </a:solidFill>
              <a:latin typeface="Calibri"/>
              <a:ea typeface="Calibri"/>
              <a:cs typeface="Calibri"/>
              <a:sym typeface="Calibri"/>
            </a:endParaRPr>
          </a:p>
        </p:txBody>
      </p:sp>
      <p:pic>
        <p:nvPicPr>
          <p:cNvPr id="109" name="Google Shape;109;p2"/>
          <p:cNvPicPr preferRelativeResize="0"/>
          <p:nvPr/>
        </p:nvPicPr>
        <p:blipFill rotWithShape="1">
          <a:blip r:embed="rId11">
            <a:alphaModFix/>
          </a:blip>
          <a:srcRect b="0" l="0" r="0" t="0"/>
          <a:stretch/>
        </p:blipFill>
        <p:spPr>
          <a:xfrm>
            <a:off x="4551833" y="3105715"/>
            <a:ext cx="1650178" cy="1650178"/>
          </a:xfrm>
          <a:prstGeom prst="rect">
            <a:avLst/>
          </a:prstGeom>
          <a:noFill/>
          <a:ln>
            <a:noFill/>
          </a:ln>
        </p:spPr>
      </p:pic>
      <p:sp>
        <p:nvSpPr>
          <p:cNvPr id="110" name="Google Shape;110;p2"/>
          <p:cNvSpPr txBox="1"/>
          <p:nvPr/>
        </p:nvSpPr>
        <p:spPr>
          <a:xfrm>
            <a:off x="4642936" y="2458593"/>
            <a:ext cx="1551547"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rgbClr val="2E75B5"/>
                </a:solidFill>
                <a:latin typeface="Calibri"/>
                <a:ea typeface="Calibri"/>
                <a:cs typeface="Calibri"/>
                <a:sym typeface="Calibri"/>
              </a:rPr>
              <a:t>Sectional plastic map</a:t>
            </a:r>
            <a:endParaRPr b="1" sz="1800">
              <a:solidFill>
                <a:srgbClr val="2E75B5"/>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3"/>
          <p:cNvSpPr txBox="1"/>
          <p:nvPr/>
        </p:nvSpPr>
        <p:spPr>
          <a:xfrm>
            <a:off x="933750" y="1548600"/>
            <a:ext cx="10324500" cy="273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600"/>
              <a:t>Elections:</a:t>
            </a:r>
            <a:endParaRPr sz="1600"/>
          </a:p>
          <a:p>
            <a:pPr indent="0" lvl="0" marL="0" rtl="0" algn="l">
              <a:spcBef>
                <a:spcPts val="0"/>
              </a:spcBef>
              <a:spcAft>
                <a:spcPts val="0"/>
              </a:spcAft>
              <a:buNone/>
            </a:pPr>
            <a:r>
              <a:rPr lang="en-US" sz="1600"/>
              <a:t>-Small ax: It would provide us protection against wild animals, and a way to obtain wood to make fire.(Jose Alberto)</a:t>
            </a:r>
            <a:endParaRPr sz="1600"/>
          </a:p>
          <a:p>
            <a:pPr indent="0" lvl="0" marL="0" rtl="0" algn="l">
              <a:spcBef>
                <a:spcPts val="0"/>
              </a:spcBef>
              <a:spcAft>
                <a:spcPts val="0"/>
              </a:spcAft>
              <a:buNone/>
            </a:pPr>
            <a:r>
              <a:rPr lang="en-US" sz="1600"/>
              <a:t>-Compass: to properly use the map and to give us a sense of direction</a:t>
            </a:r>
            <a:endParaRPr sz="1600"/>
          </a:p>
          <a:p>
            <a:pPr indent="0" lvl="0" marL="0" rtl="0" algn="l">
              <a:spcBef>
                <a:spcPts val="0"/>
              </a:spcBef>
              <a:spcAft>
                <a:spcPts val="0"/>
              </a:spcAft>
              <a:buNone/>
            </a:pPr>
            <a:r>
              <a:rPr lang="en-US" sz="1600"/>
              <a:t>-Lighter: to make a fire to keep us warm, given that we are in winter with light clothes.( Felix)</a:t>
            </a:r>
            <a:endParaRPr sz="1600"/>
          </a:p>
          <a:p>
            <a:pPr indent="0" lvl="0" marL="0" rtl="0" algn="l">
              <a:spcBef>
                <a:spcPts val="0"/>
              </a:spcBef>
              <a:spcAft>
                <a:spcPts val="0"/>
              </a:spcAft>
              <a:buNone/>
            </a:pPr>
            <a:r>
              <a:rPr lang="en-US" sz="1600"/>
              <a:t>Moreover, </a:t>
            </a:r>
            <a:endParaRPr sz="1600"/>
          </a:p>
          <a:p>
            <a:pPr indent="0" lvl="0" marL="0" rtl="0" algn="l">
              <a:spcBef>
                <a:spcPts val="0"/>
              </a:spcBef>
              <a:spcAft>
                <a:spcPts val="0"/>
              </a:spcAft>
              <a:buNone/>
            </a:pPr>
            <a:r>
              <a:rPr lang="en-US" sz="1600"/>
              <a:t>-Sectional plastic map: To provide us orientacion to go to the nearest town (About 30 km away). Also, it is key to knowing where we are, how much is left to our destination, what alternatives we have, the type of road surface, the slope to overcome, what are the geographical features that surround us, etc.</a:t>
            </a:r>
            <a:endParaRPr sz="1600"/>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2019-10-02T15:26:27Z</dcterms:created>
  <dc:creator>Marina C</dc:creator>
</cp:coreProperties>
</file>